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256" r:id="rId2"/>
    <p:sldId id="284" r:id="rId3"/>
    <p:sldId id="286" r:id="rId4"/>
    <p:sldId id="287" r:id="rId5"/>
    <p:sldId id="305" r:id="rId6"/>
    <p:sldId id="288" r:id="rId7"/>
    <p:sldId id="309" r:id="rId8"/>
    <p:sldId id="293" r:id="rId9"/>
    <p:sldId id="290" r:id="rId10"/>
    <p:sldId id="294" r:id="rId11"/>
    <p:sldId id="297" r:id="rId12"/>
    <p:sldId id="291" r:id="rId13"/>
    <p:sldId id="315" r:id="rId14"/>
    <p:sldId id="316" r:id="rId15"/>
    <p:sldId id="314" r:id="rId16"/>
    <p:sldId id="299" r:id="rId17"/>
    <p:sldId id="296" r:id="rId18"/>
    <p:sldId id="300" r:id="rId19"/>
    <p:sldId id="301" r:id="rId20"/>
    <p:sldId id="298" r:id="rId21"/>
    <p:sldId id="311" r:id="rId22"/>
    <p:sldId id="312" r:id="rId23"/>
    <p:sldId id="313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6"/>
    <p:restoredTop sz="94382"/>
  </p:normalViewPr>
  <p:slideViewPr>
    <p:cSldViewPr snapToGrid="0">
      <p:cViewPr varScale="1">
        <p:scale>
          <a:sx n="148" d="100"/>
          <a:sy n="14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76A3F-1501-8341-BB8E-71C5564AA4A3}" type="doc">
      <dgm:prSet loTypeId="urn:microsoft.com/office/officeart/2005/8/layout/radial4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76849C5F-642C-4747-8441-91AFAD4B9F01}">
      <dgm:prSet phldrT="[Texte]"/>
      <dgm:spPr>
        <a:solidFill>
          <a:srgbClr val="CE6D5A"/>
        </a:solidFill>
      </dgm:spPr>
      <dgm:t>
        <a:bodyPr/>
        <a:lstStyle/>
        <a:p>
          <a:r>
            <a:rPr lang="fr-FR" dirty="0">
              <a:latin typeface="+mj-lt"/>
            </a:rPr>
            <a:t>Phonétique</a:t>
          </a:r>
          <a:r>
            <a:rPr lang="fr-FR" baseline="0" dirty="0">
              <a:latin typeface="+mj-lt"/>
            </a:rPr>
            <a:t> : étude des sons </a:t>
          </a:r>
          <a:endParaRPr lang="fr-FR" dirty="0">
            <a:latin typeface="+mj-lt"/>
          </a:endParaRPr>
        </a:p>
      </dgm:t>
    </dgm:pt>
    <dgm:pt modelId="{F4E2F27B-0189-8144-A42B-96BD983F2819}" type="parTrans" cxnId="{B6340DD7-EA41-484E-843A-A96BC3FAF9C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C8CEB5B7-41F2-0543-AF34-B4ADE3B6A106}" type="sibTrans" cxnId="{B6340DD7-EA41-484E-843A-A96BC3FAF9C8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67CAD3DF-E542-8640-8B8B-B73BC3F0BB6A}">
      <dgm:prSet phldrT="[Texte]"/>
      <dgm:spPr>
        <a:solidFill>
          <a:srgbClr val="7FA0AD"/>
        </a:solidFill>
      </dgm:spPr>
      <dgm:t>
        <a:bodyPr/>
        <a:lstStyle/>
        <a:p>
          <a:r>
            <a:rPr lang="fr-FR" dirty="0">
              <a:latin typeface="+mj-lt"/>
            </a:rPr>
            <a:t>Oral</a:t>
          </a:r>
        </a:p>
      </dgm:t>
    </dgm:pt>
    <dgm:pt modelId="{92454759-75F9-CE4F-AC45-15F356E8A2F1}" type="parTrans" cxnId="{26948D9F-6F50-9745-949B-19FB0E0F3F0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3187798D-DB9E-4842-8C3F-AA85718D3E66}" type="sibTrans" cxnId="{26948D9F-6F50-9745-949B-19FB0E0F3F01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5B78A5C3-4631-4961-BF3F-8ED0378DAC95}">
      <dgm:prSet/>
      <dgm:spPr/>
      <dgm:t>
        <a:bodyPr/>
        <a:lstStyle/>
        <a:p>
          <a:endParaRPr lang="fr-FR" dirty="0">
            <a:latin typeface="+mj-lt"/>
          </a:endParaRPr>
        </a:p>
      </dgm:t>
    </dgm:pt>
    <dgm:pt modelId="{9D1C0011-923D-4219-8C49-124B0C457F3A}" type="parTrans" cxnId="{9660F748-5DFA-4F9A-ACC4-71DDFE64FACA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2083426C-A273-4C13-8AB7-80583FB46A7E}" type="sibTrans" cxnId="{9660F748-5DFA-4F9A-ACC4-71DDFE64FACA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C57BE1CA-CFB7-4ABA-8284-FDEC7FB9F7B8}">
      <dgm:prSet/>
      <dgm:spPr/>
      <dgm:t>
        <a:bodyPr/>
        <a:lstStyle/>
        <a:p>
          <a:endParaRPr lang="fr-FR" dirty="0">
            <a:latin typeface="+mj-lt"/>
          </a:endParaRPr>
        </a:p>
      </dgm:t>
    </dgm:pt>
    <dgm:pt modelId="{2FFD3D1F-6563-4B3F-B8D4-77FF1769A635}" type="parTrans" cxnId="{458BF921-407A-4633-943E-8CF74F34B6D2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721C1697-423A-40E4-BF5D-4ECD3AB3FE66}" type="sibTrans" cxnId="{458BF921-407A-4633-943E-8CF74F34B6D2}">
      <dgm:prSet/>
      <dgm:spPr/>
      <dgm:t>
        <a:bodyPr/>
        <a:lstStyle/>
        <a:p>
          <a:endParaRPr lang="fr-FR">
            <a:latin typeface="+mj-lt"/>
          </a:endParaRPr>
        </a:p>
      </dgm:t>
    </dgm:pt>
    <dgm:pt modelId="{52DACE87-1F8A-E345-9D39-76A53883AAE3}" type="pres">
      <dgm:prSet presAssocID="{DC876A3F-1501-8341-BB8E-71C5564AA4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CFD00-5C4B-8E4C-A429-B17A3DD6277D}" type="pres">
      <dgm:prSet presAssocID="{76849C5F-642C-4747-8441-91AFAD4B9F01}" presName="centerShape" presStyleLbl="node0" presStyleIdx="0" presStyleCnt="1" custLinFactNeighborX="16780" custLinFactNeighborY="-6936"/>
      <dgm:spPr/>
    </dgm:pt>
    <dgm:pt modelId="{C89C5F8B-F7B5-9946-B686-899CBF3AAA7B}" type="pres">
      <dgm:prSet presAssocID="{92454759-75F9-CE4F-AC45-15F356E8A2F1}" presName="parTrans" presStyleLbl="bgSibTrans2D1" presStyleIdx="0" presStyleCnt="1" custScaleX="34592" custScaleY="77040" custLinFactNeighborX="38678" custLinFactNeighborY="3133"/>
      <dgm:spPr/>
    </dgm:pt>
    <dgm:pt modelId="{B4260D41-129A-C846-BA3E-CFE7DD132CD9}" type="pres">
      <dgm:prSet presAssocID="{67CAD3DF-E542-8640-8B8B-B73BC3F0BB6A}" presName="node" presStyleLbl="node1" presStyleIdx="0" presStyleCnt="1" custScaleY="51946" custRadScaleRad="82440" custRadScaleInc="-44364">
        <dgm:presLayoutVars>
          <dgm:bulletEnabled val="1"/>
        </dgm:presLayoutVars>
      </dgm:prSet>
      <dgm:spPr/>
    </dgm:pt>
  </dgm:ptLst>
  <dgm:cxnLst>
    <dgm:cxn modelId="{42E3821E-255F-8F40-B076-25DAF398F9CA}" type="presOf" srcId="{76849C5F-642C-4747-8441-91AFAD4B9F01}" destId="{0E7CFD00-5C4B-8E4C-A429-B17A3DD6277D}" srcOrd="0" destOrd="0" presId="urn:microsoft.com/office/officeart/2005/8/layout/radial4"/>
    <dgm:cxn modelId="{458BF921-407A-4633-943E-8CF74F34B6D2}" srcId="{DC876A3F-1501-8341-BB8E-71C5564AA4A3}" destId="{C57BE1CA-CFB7-4ABA-8284-FDEC7FB9F7B8}" srcOrd="2" destOrd="0" parTransId="{2FFD3D1F-6563-4B3F-B8D4-77FF1769A635}" sibTransId="{721C1697-423A-40E4-BF5D-4ECD3AB3FE66}"/>
    <dgm:cxn modelId="{A75BE73D-666F-944C-B431-F1945AB7B3F0}" type="presOf" srcId="{67CAD3DF-E542-8640-8B8B-B73BC3F0BB6A}" destId="{B4260D41-129A-C846-BA3E-CFE7DD132CD9}" srcOrd="0" destOrd="0" presId="urn:microsoft.com/office/officeart/2005/8/layout/radial4"/>
    <dgm:cxn modelId="{9660F748-5DFA-4F9A-ACC4-71DDFE64FACA}" srcId="{DC876A3F-1501-8341-BB8E-71C5564AA4A3}" destId="{5B78A5C3-4631-4961-BF3F-8ED0378DAC95}" srcOrd="1" destOrd="0" parTransId="{9D1C0011-923D-4219-8C49-124B0C457F3A}" sibTransId="{2083426C-A273-4C13-8AB7-80583FB46A7E}"/>
    <dgm:cxn modelId="{45FCE28B-A34B-DE45-8C5D-9EED98507431}" type="presOf" srcId="{DC876A3F-1501-8341-BB8E-71C5564AA4A3}" destId="{52DACE87-1F8A-E345-9D39-76A53883AAE3}" srcOrd="0" destOrd="0" presId="urn:microsoft.com/office/officeart/2005/8/layout/radial4"/>
    <dgm:cxn modelId="{26948D9F-6F50-9745-949B-19FB0E0F3F01}" srcId="{76849C5F-642C-4747-8441-91AFAD4B9F01}" destId="{67CAD3DF-E542-8640-8B8B-B73BC3F0BB6A}" srcOrd="0" destOrd="0" parTransId="{92454759-75F9-CE4F-AC45-15F356E8A2F1}" sibTransId="{3187798D-DB9E-4842-8C3F-AA85718D3E66}"/>
    <dgm:cxn modelId="{B6340DD7-EA41-484E-843A-A96BC3FAF9C8}" srcId="{DC876A3F-1501-8341-BB8E-71C5564AA4A3}" destId="{76849C5F-642C-4747-8441-91AFAD4B9F01}" srcOrd="0" destOrd="0" parTransId="{F4E2F27B-0189-8144-A42B-96BD983F2819}" sibTransId="{C8CEB5B7-41F2-0543-AF34-B4ADE3B6A106}"/>
    <dgm:cxn modelId="{253C71F0-9107-FD49-AC08-E5DA9BA07BB0}" type="presOf" srcId="{92454759-75F9-CE4F-AC45-15F356E8A2F1}" destId="{C89C5F8B-F7B5-9946-B686-899CBF3AAA7B}" srcOrd="0" destOrd="0" presId="urn:microsoft.com/office/officeart/2005/8/layout/radial4"/>
    <dgm:cxn modelId="{DA3B8D29-979F-A343-8D4D-3F9E7B8EF9E8}" type="presParOf" srcId="{52DACE87-1F8A-E345-9D39-76A53883AAE3}" destId="{0E7CFD00-5C4B-8E4C-A429-B17A3DD6277D}" srcOrd="0" destOrd="0" presId="urn:microsoft.com/office/officeart/2005/8/layout/radial4"/>
    <dgm:cxn modelId="{2F0FD642-0587-7340-A130-D30CC6EF7EC9}" type="presParOf" srcId="{52DACE87-1F8A-E345-9D39-76A53883AAE3}" destId="{C89C5F8B-F7B5-9946-B686-899CBF3AAA7B}" srcOrd="1" destOrd="0" presId="urn:microsoft.com/office/officeart/2005/8/layout/radial4"/>
    <dgm:cxn modelId="{74CA9024-99CE-BF42-9682-622253C35AA7}" type="presParOf" srcId="{52DACE87-1F8A-E345-9D39-76A53883AAE3}" destId="{B4260D41-129A-C846-BA3E-CFE7DD132CD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D3C10-15EE-BE4A-AF7E-19CBA82B656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3F09AB-7435-BC4E-98F5-EF09C72E7C8A}">
      <dgm:prSet/>
      <dgm:spPr/>
    </dgm:pt>
    <dgm:pt modelId="{BBE4DDF6-E61F-774D-A2D2-AC582A01E40D}" type="parTrans" cxnId="{02C571BA-4E9F-F640-95BB-11AF20DAB6FB}">
      <dgm:prSet/>
      <dgm:spPr/>
      <dgm:t>
        <a:bodyPr/>
        <a:lstStyle/>
        <a:p>
          <a:endParaRPr lang="fr-FR"/>
        </a:p>
      </dgm:t>
    </dgm:pt>
    <dgm:pt modelId="{C5A39F6A-0839-E646-B34A-965C0EEBFA7A}" type="sibTrans" cxnId="{02C571BA-4E9F-F640-95BB-11AF20DAB6FB}">
      <dgm:prSet/>
      <dgm:spPr/>
      <dgm:t>
        <a:bodyPr/>
        <a:lstStyle/>
        <a:p>
          <a:endParaRPr lang="fr-FR"/>
        </a:p>
      </dgm:t>
    </dgm:pt>
    <dgm:pt modelId="{3F160AFA-39A1-1746-BD30-D4117B3D53EA}">
      <dgm:prSet custT="1"/>
      <dgm:spPr/>
      <dgm:t>
        <a:bodyPr/>
        <a:lstStyle/>
        <a:p>
          <a:r>
            <a:rPr lang="fr-FR" sz="3000" dirty="0"/>
            <a:t>attrition : perte non pathologique d’une langue chez les bi- /multilingues</a:t>
          </a:r>
        </a:p>
      </dgm:t>
    </dgm:pt>
    <dgm:pt modelId="{DF316EC1-3445-A542-A766-FFAC47997E99}" type="parTrans" cxnId="{8B829295-9AC1-4C41-997C-7C8E70576DE4}">
      <dgm:prSet/>
      <dgm:spPr/>
      <dgm:t>
        <a:bodyPr/>
        <a:lstStyle/>
        <a:p>
          <a:endParaRPr lang="fr-FR"/>
        </a:p>
      </dgm:t>
    </dgm:pt>
    <dgm:pt modelId="{60CA092E-8F14-A944-A3A9-095B9669B094}" type="sibTrans" cxnId="{8B829295-9AC1-4C41-997C-7C8E70576DE4}">
      <dgm:prSet/>
      <dgm:spPr/>
      <dgm:t>
        <a:bodyPr/>
        <a:lstStyle/>
        <a:p>
          <a:endParaRPr lang="fr-FR"/>
        </a:p>
      </dgm:t>
    </dgm:pt>
    <dgm:pt modelId="{E590493E-6C61-5842-98F8-C81F06297E7D}">
      <dgm:prSet custT="1"/>
      <dgm:spPr/>
      <dgm:t>
        <a:bodyPr/>
        <a:lstStyle/>
        <a:p>
          <a:r>
            <a:rPr lang="fr-FR" sz="3000" dirty="0"/>
            <a:t>L2/LE</a:t>
          </a:r>
        </a:p>
      </dgm:t>
    </dgm:pt>
    <dgm:pt modelId="{17ABC20C-FF30-A74F-8C2B-D195CC0434C8}" type="parTrans" cxnId="{0B408B6C-458D-4A47-8BF6-EEB22F736EB2}">
      <dgm:prSet/>
      <dgm:spPr/>
      <dgm:t>
        <a:bodyPr/>
        <a:lstStyle/>
        <a:p>
          <a:endParaRPr lang="fr-FR"/>
        </a:p>
      </dgm:t>
    </dgm:pt>
    <dgm:pt modelId="{4929E39B-EB88-A749-BEEC-5495A41C4F7E}" type="sibTrans" cxnId="{0B408B6C-458D-4A47-8BF6-EEB22F736EB2}">
      <dgm:prSet/>
      <dgm:spPr/>
      <dgm:t>
        <a:bodyPr/>
        <a:lstStyle/>
        <a:p>
          <a:endParaRPr lang="fr-FR"/>
        </a:p>
      </dgm:t>
    </dgm:pt>
    <dgm:pt modelId="{9A1F4609-4453-BA4A-88D3-23DC5AD534E8}" type="pres">
      <dgm:prSet presAssocID="{EBED3C10-15EE-BE4A-AF7E-19CBA82B656B}" presName="composite" presStyleCnt="0">
        <dgm:presLayoutVars>
          <dgm:chMax val="1"/>
          <dgm:dir/>
          <dgm:resizeHandles val="exact"/>
        </dgm:presLayoutVars>
      </dgm:prSet>
      <dgm:spPr/>
    </dgm:pt>
    <dgm:pt modelId="{8703B87E-D442-A548-86D3-48F79E9E50E7}" type="pres">
      <dgm:prSet presAssocID="{EBED3C10-15EE-BE4A-AF7E-19CBA82B656B}" presName="radial" presStyleCnt="0">
        <dgm:presLayoutVars>
          <dgm:animLvl val="ctr"/>
        </dgm:presLayoutVars>
      </dgm:prSet>
      <dgm:spPr/>
    </dgm:pt>
    <dgm:pt modelId="{F7C0E964-C68B-8641-A630-55518F95C7B8}" type="pres">
      <dgm:prSet presAssocID="{3F160AFA-39A1-1746-BD30-D4117B3D53EA}" presName="centerShape" presStyleLbl="vennNode1" presStyleIdx="0" presStyleCnt="2" custScaleX="118094" custScaleY="117142" custLinFactNeighborX="-5274" custLinFactNeighborY="34"/>
      <dgm:spPr/>
    </dgm:pt>
    <dgm:pt modelId="{CD9DA4FA-496C-1E48-BD44-DF13958959F8}" type="pres">
      <dgm:prSet presAssocID="{E590493E-6C61-5842-98F8-C81F06297E7D}" presName="node" presStyleLbl="vennNode1" presStyleIdx="1" presStyleCnt="2" custRadScaleRad="87911" custRadScaleInc="116">
        <dgm:presLayoutVars>
          <dgm:bulletEnabled val="1"/>
        </dgm:presLayoutVars>
      </dgm:prSet>
      <dgm:spPr/>
    </dgm:pt>
  </dgm:ptLst>
  <dgm:cxnLst>
    <dgm:cxn modelId="{DE7D693A-7EBC-1844-A535-A67460922382}" type="presOf" srcId="{EBED3C10-15EE-BE4A-AF7E-19CBA82B656B}" destId="{9A1F4609-4453-BA4A-88D3-23DC5AD534E8}" srcOrd="0" destOrd="0" presId="urn:microsoft.com/office/officeart/2005/8/layout/radial3"/>
    <dgm:cxn modelId="{0B408B6C-458D-4A47-8BF6-EEB22F736EB2}" srcId="{3F160AFA-39A1-1746-BD30-D4117B3D53EA}" destId="{E590493E-6C61-5842-98F8-C81F06297E7D}" srcOrd="0" destOrd="0" parTransId="{17ABC20C-FF30-A74F-8C2B-D195CC0434C8}" sibTransId="{4929E39B-EB88-A749-BEEC-5495A41C4F7E}"/>
    <dgm:cxn modelId="{8B829295-9AC1-4C41-997C-7C8E70576DE4}" srcId="{EBED3C10-15EE-BE4A-AF7E-19CBA82B656B}" destId="{3F160AFA-39A1-1746-BD30-D4117B3D53EA}" srcOrd="0" destOrd="0" parTransId="{DF316EC1-3445-A542-A766-FFAC47997E99}" sibTransId="{60CA092E-8F14-A944-A3A9-095B9669B094}"/>
    <dgm:cxn modelId="{76E1DE9C-056B-AF4D-9EF9-8A84228EDD47}" type="presOf" srcId="{E590493E-6C61-5842-98F8-C81F06297E7D}" destId="{CD9DA4FA-496C-1E48-BD44-DF13958959F8}" srcOrd="0" destOrd="0" presId="urn:microsoft.com/office/officeart/2005/8/layout/radial3"/>
    <dgm:cxn modelId="{2500DFB3-374A-1E4A-8CFF-225F3F0583BF}" type="presOf" srcId="{3F160AFA-39A1-1746-BD30-D4117B3D53EA}" destId="{F7C0E964-C68B-8641-A630-55518F95C7B8}" srcOrd="0" destOrd="0" presId="urn:microsoft.com/office/officeart/2005/8/layout/radial3"/>
    <dgm:cxn modelId="{02C571BA-4E9F-F640-95BB-11AF20DAB6FB}" srcId="{EBED3C10-15EE-BE4A-AF7E-19CBA82B656B}" destId="{A73F09AB-7435-BC4E-98F5-EF09C72E7C8A}" srcOrd="1" destOrd="0" parTransId="{BBE4DDF6-E61F-774D-A2D2-AC582A01E40D}" sibTransId="{C5A39F6A-0839-E646-B34A-965C0EEBFA7A}"/>
    <dgm:cxn modelId="{4B126579-2AD6-0644-A4A9-BF83DD01D840}" type="presParOf" srcId="{9A1F4609-4453-BA4A-88D3-23DC5AD534E8}" destId="{8703B87E-D442-A548-86D3-48F79E9E50E7}" srcOrd="0" destOrd="0" presId="urn:microsoft.com/office/officeart/2005/8/layout/radial3"/>
    <dgm:cxn modelId="{BCE799E7-82FD-9740-A5A4-964FFEBC6E7F}" type="presParOf" srcId="{8703B87E-D442-A548-86D3-48F79E9E50E7}" destId="{F7C0E964-C68B-8641-A630-55518F95C7B8}" srcOrd="0" destOrd="0" presId="urn:microsoft.com/office/officeart/2005/8/layout/radial3"/>
    <dgm:cxn modelId="{022EF422-4CD6-A44A-BB5B-0725294DEC98}" type="presParOf" srcId="{8703B87E-D442-A548-86D3-48F79E9E50E7}" destId="{CD9DA4FA-496C-1E48-BD44-DF13958959F8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CFD00-5C4B-8E4C-A429-B17A3DD6277D}">
      <dsp:nvSpPr>
        <dsp:cNvPr id="0" name=""/>
        <dsp:cNvSpPr/>
      </dsp:nvSpPr>
      <dsp:spPr>
        <a:xfrm>
          <a:off x="2731938" y="1553257"/>
          <a:ext cx="2007508" cy="2007508"/>
        </a:xfrm>
        <a:prstGeom prst="ellipse">
          <a:avLst/>
        </a:prstGeom>
        <a:solidFill>
          <a:srgbClr val="CE6D5A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+mj-lt"/>
            </a:rPr>
            <a:t>Phonétique</a:t>
          </a:r>
          <a:r>
            <a:rPr lang="fr-FR" sz="2200" kern="1200" baseline="0" dirty="0">
              <a:latin typeface="+mj-lt"/>
            </a:rPr>
            <a:t> : étude des sons </a:t>
          </a:r>
          <a:endParaRPr lang="fr-FR" sz="2200" kern="1200" dirty="0">
            <a:latin typeface="+mj-lt"/>
          </a:endParaRPr>
        </a:p>
      </dsp:txBody>
      <dsp:txXfrm>
        <a:off x="3025931" y="1847250"/>
        <a:ext cx="1419522" cy="1419522"/>
      </dsp:txXfrm>
    </dsp:sp>
    <dsp:sp modelId="{C89C5F8B-F7B5-9946-B686-899CBF3AAA7B}">
      <dsp:nvSpPr>
        <dsp:cNvPr id="0" name=""/>
        <dsp:cNvSpPr/>
      </dsp:nvSpPr>
      <dsp:spPr>
        <a:xfrm rot="10819440">
          <a:off x="2202253" y="2344016"/>
          <a:ext cx="532081" cy="440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0D41-129A-C846-BA3E-CFE7DD132CD9}">
      <dsp:nvSpPr>
        <dsp:cNvPr id="0" name=""/>
        <dsp:cNvSpPr/>
      </dsp:nvSpPr>
      <dsp:spPr>
        <a:xfrm>
          <a:off x="150728" y="2145859"/>
          <a:ext cx="1907132" cy="792543"/>
        </a:xfrm>
        <a:prstGeom prst="roundRect">
          <a:avLst>
            <a:gd name="adj" fmla="val 10000"/>
          </a:avLst>
        </a:prstGeom>
        <a:solidFill>
          <a:srgbClr val="7FA0AD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latin typeface="+mj-lt"/>
            </a:rPr>
            <a:t>Oral</a:t>
          </a:r>
        </a:p>
      </dsp:txBody>
      <dsp:txXfrm>
        <a:off x="173941" y="2169072"/>
        <a:ext cx="1860706" cy="746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E964-C68B-8641-A630-55518F95C7B8}">
      <dsp:nvSpPr>
        <dsp:cNvPr id="0" name=""/>
        <dsp:cNvSpPr/>
      </dsp:nvSpPr>
      <dsp:spPr>
        <a:xfrm>
          <a:off x="0" y="412766"/>
          <a:ext cx="4233469" cy="41993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attrition : perte non pathologique d’une langue chez les bi- /multilingues</a:t>
          </a:r>
        </a:p>
      </dsp:txBody>
      <dsp:txXfrm>
        <a:off x="619977" y="1027745"/>
        <a:ext cx="2993515" cy="2969384"/>
      </dsp:txXfrm>
    </dsp:sp>
    <dsp:sp modelId="{CD9DA4FA-496C-1E48-BD44-DF13958959F8}">
      <dsp:nvSpPr>
        <dsp:cNvPr id="0" name=""/>
        <dsp:cNvSpPr/>
      </dsp:nvSpPr>
      <dsp:spPr>
        <a:xfrm>
          <a:off x="3515787" y="1629582"/>
          <a:ext cx="1792415" cy="1792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L2/LE</a:t>
          </a:r>
        </a:p>
      </dsp:txBody>
      <dsp:txXfrm>
        <a:off x="3778280" y="1892075"/>
        <a:ext cx="1267429" cy="126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4BCD-196E-2345-95D0-E9A99A343473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0527-A99F-0645-ACB2-8E6B688A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2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70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71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76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2771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4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7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npl.univ-tlse2.fr/accueil/theses-en-cours/kleopatra-mytara" TargetMode="External"/><Relationship Id="rId2" Type="http://schemas.openxmlformats.org/officeDocument/2006/relationships/hyperlink" Target="mailto:kleopatra.mytara@univ-tlse2.fr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dieparisse.com/" TargetMode="External"/><Relationship Id="rId2" Type="http://schemas.openxmlformats.org/officeDocument/2006/relationships/hyperlink" Target="mailto:lydie.parisse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npl.univ-tlse2.fr/accueil/membres/ines-saddour" TargetMode="External"/><Relationship Id="rId2" Type="http://schemas.openxmlformats.org/officeDocument/2006/relationships/hyperlink" Target="mailto:ines.saddour@univ-tlse2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npl.univ-tlse2.fr/accueil/membres/halima-sahraoui-1" TargetMode="External"/><Relationship Id="rId2" Type="http://schemas.openxmlformats.org/officeDocument/2006/relationships/hyperlink" Target="mailto:halima.sahraoui@univ-tlse2.fr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alima.sahraoui@univ-tlse2.f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npl.univ-tlse2.fr/accueil/membres/halima-sahraoui-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halima.sahraoui@univ-tlse2.f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npl.univ-tlse2.fr/accueil/pres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h.univ-tlse2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npl.univ-tlse2.fr/accueil/membres/charlotte-alazard-guiu" TargetMode="External"/><Relationship Id="rId2" Type="http://schemas.openxmlformats.org/officeDocument/2006/relationships/hyperlink" Target="mailto:charlotte.alazard@univ-tlse2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npl.univ-tlse2.fr/accueil/membres/cecilia-gunnarsson" TargetMode="External"/><Relationship Id="rId2" Type="http://schemas.openxmlformats.org/officeDocument/2006/relationships/hyperlink" Target="mailto:Cecilia.gunnarsson@univ-tlse2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AE829-6043-81AA-72A8-79BFF43D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spc="-1" dirty="0">
                <a:uFill>
                  <a:solidFill>
                    <a:srgbClr val="FFFFFF"/>
                  </a:solidFill>
                </a:uFill>
              </a:rPr>
              <a:t>Master Etudes Françaises et francophones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9C11B-F1F8-7D43-B1D6-634C944F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42029"/>
            <a:ext cx="6831673" cy="108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Présentation de l’équipe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Propositions de sujets de recherche 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0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EF01CE83-E139-77FF-BB34-6B6566553CA3}"/>
              </a:ext>
            </a:extLst>
          </p:cNvPr>
          <p:cNvSpPr/>
          <p:nvPr/>
        </p:nvSpPr>
        <p:spPr>
          <a:xfrm>
            <a:off x="1750446" y="1378255"/>
            <a:ext cx="5987441" cy="410149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FF958EE-9C25-B73A-4349-B2B6DF0CF84C}"/>
              </a:ext>
            </a:extLst>
          </p:cNvPr>
          <p:cNvSpPr/>
          <p:nvPr/>
        </p:nvSpPr>
        <p:spPr>
          <a:xfrm>
            <a:off x="4985359" y="1553226"/>
            <a:ext cx="6237962" cy="402085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919A3E-D6B2-F7C6-DBEA-0F37CA9B58DF}"/>
              </a:ext>
            </a:extLst>
          </p:cNvPr>
          <p:cNvSpPr/>
          <p:nvPr/>
        </p:nvSpPr>
        <p:spPr>
          <a:xfrm>
            <a:off x="3499460" y="2562357"/>
            <a:ext cx="5657066" cy="41014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6F7798-197F-3868-8BCB-0B78E6EA8038}"/>
              </a:ext>
            </a:extLst>
          </p:cNvPr>
          <p:cNvSpPr txBox="1"/>
          <p:nvPr/>
        </p:nvSpPr>
        <p:spPr>
          <a:xfrm>
            <a:off x="2422222" y="1841622"/>
            <a:ext cx="2154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Processus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–Planification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 Formulation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– Révision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EC94EC-1C94-D53D-DCBE-3F3A096BE73F}"/>
              </a:ext>
            </a:extLst>
          </p:cNvPr>
          <p:cNvSpPr txBox="1"/>
          <p:nvPr/>
        </p:nvSpPr>
        <p:spPr>
          <a:xfrm>
            <a:off x="7910055" y="1797784"/>
            <a:ext cx="2492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Compétences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Complexité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Précision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Fluence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00EF8B-BABF-6900-FAFB-6A6117E31317}"/>
              </a:ext>
            </a:extLst>
          </p:cNvPr>
          <p:cNvSpPr txBox="1"/>
          <p:nvPr/>
        </p:nvSpPr>
        <p:spPr>
          <a:xfrm>
            <a:off x="4947883" y="2828835"/>
            <a:ext cx="27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Orthographe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Morphosyntaxe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Ecrit académique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2DEBA1-91CD-E668-A0A1-F724F269D015}"/>
              </a:ext>
            </a:extLst>
          </p:cNvPr>
          <p:cNvSpPr txBox="1"/>
          <p:nvPr/>
        </p:nvSpPr>
        <p:spPr>
          <a:xfrm>
            <a:off x="4618793" y="5633970"/>
            <a:ext cx="386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L1		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MdT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		Emotion</a:t>
            </a:r>
          </a:p>
        </p:txBody>
      </p:sp>
    </p:spTree>
    <p:extLst>
      <p:ext uri="{BB962C8B-B14F-4D97-AF65-F5344CB8AC3E}">
        <p14:creationId xmlns:p14="http://schemas.microsoft.com/office/powerpoint/2010/main" val="383792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AFE8A5-6FEE-134D-5D92-91F5EBB42312}"/>
              </a:ext>
            </a:extLst>
          </p:cNvPr>
          <p:cNvSpPr txBox="1"/>
          <p:nvPr/>
        </p:nvSpPr>
        <p:spPr>
          <a:xfrm>
            <a:off x="1585460" y="1905482"/>
            <a:ext cx="9173479" cy="4396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L1 orthographe profonde ou superficielle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Le rôle de la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MdT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visuelle et verbale en récupération d’orthographe – études double tâche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L’impact du contexte d’apprentissage sur l’orthographe – contexte guidé vs. non-guidé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de l’émotion sur la production et la compréhension en L2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Sms ou mail en L2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Quel retour correctif ? Texte modèle ou corrections directes ?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Caractéristiques de l’écrit académique français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Relation complexité, précision et fluence à l’écrit (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keystroke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logging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Impact L1 sur le développement de la morphosyntaxe à l’oral et à l’écrit en L2</a:t>
            </a:r>
          </a:p>
        </p:txBody>
      </p:sp>
    </p:spTree>
    <p:extLst>
      <p:ext uri="{BB962C8B-B14F-4D97-AF65-F5344CB8AC3E}">
        <p14:creationId xmlns:p14="http://schemas.microsoft.com/office/powerpoint/2010/main" val="244936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KLEOPATRA MYTARA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kleopatra.mytara@univ-tlse2.fr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Bef>
                <a:spcPts val="320"/>
              </a:spcBef>
            </a:pPr>
            <a:r>
              <a:rPr lang="fr-FR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29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A4FC9-01F5-1B96-41B4-EDE472E4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05768-A521-3101-E621-6467637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02D1B6-3D3E-12AB-5E87-F476172BE420}"/>
              </a:ext>
            </a:extLst>
          </p:cNvPr>
          <p:cNvSpPr txBox="1"/>
          <p:nvPr/>
        </p:nvSpPr>
        <p:spPr>
          <a:xfrm>
            <a:off x="6570482" y="2016708"/>
            <a:ext cx="526750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Rôle des facteurs extralinguistiques en acquisition / attrition L2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Evolution de la complexité, de la précision et de la fluence en </a:t>
            </a:r>
            <a:r>
              <a:rPr lang="fr-FR" sz="2000" dirty="0">
                <a:solidFill>
                  <a:schemeClr val="tx2"/>
                </a:solidFill>
              </a:rPr>
              <a:t>acquisition / attrition L2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Influence translinguistique en acquisition / attrition L2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Etudes longitudinales / corpus d’apprenants L2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Didactique : stratégies d’apprentissage, formation des enseignants L2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fr-FR" sz="2200" b="0" i="0" u="none" strike="noStrike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6599E60F-C817-1C57-F784-B311F92CD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264427"/>
              </p:ext>
            </p:extLst>
          </p:nvPr>
        </p:nvGraphicFramePr>
        <p:xfrm>
          <a:off x="864000" y="1476000"/>
          <a:ext cx="5835964" cy="502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31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FA929-E3E9-E75A-CB18-4C5277B8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341E3-6F19-B50E-BF07-A0AA8846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C68AE9-DD81-A307-49C0-F286243432FD}"/>
              </a:ext>
            </a:extLst>
          </p:cNvPr>
          <p:cNvSpPr txBox="1"/>
          <p:nvPr/>
        </p:nvSpPr>
        <p:spPr>
          <a:xfrm>
            <a:off x="1219200" y="2014536"/>
            <a:ext cx="10563069" cy="392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+mj-lt"/>
              </a:rPr>
              <a:t>Evolution à long terme du lexique et de la morphosyntaxe en L2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dirty="0"/>
              <a:t>Influence du contexte d’apprentissage (milieu guidé vs non-guidé) sur le développement des compétences productives L2 (à l’oral et à l’écrit)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dirty="0"/>
              <a:t>Rôle de la réexposition à la langue chez les apprenants L2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+mj-lt"/>
              </a:rPr>
              <a:t>Gestion des langues chez les apprenants multilingues : lien interférences translinguistiques et ordre d’acquisition/statut de langue</a:t>
            </a:r>
          </a:p>
        </p:txBody>
      </p:sp>
    </p:spTree>
    <p:extLst>
      <p:ext uri="{BB962C8B-B14F-4D97-AF65-F5344CB8AC3E}">
        <p14:creationId xmlns:p14="http://schemas.microsoft.com/office/powerpoint/2010/main" val="117601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DFA9F-8744-C33F-AAC9-FAB36B13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2FCB1-BAF2-86AB-9C50-52FB229D8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Lydie PARISSE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58A8877-DC3E-6B2F-8852-D375DAD44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lydie.parisse@gmail.com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80" name="Picture 8" descr="Lydie Parisse">
            <a:extLst>
              <a:ext uri="{FF2B5EF4-FFF2-40B4-BE49-F238E27FC236}">
                <a16:creationId xmlns:a16="http://schemas.microsoft.com/office/drawing/2014/main" id="{3DAB2D70-6713-45F8-9380-305FBCEB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23" y="4095031"/>
            <a:ext cx="2240912" cy="12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2221704" y="1912206"/>
            <a:ext cx="8265321" cy="303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Littérature français et francophone des XIXe-XXe-XXIe siècles.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Histoire des idées : littérature et religion, art et spiritualité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Épistémologie de la création littéraire et artistique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Recherche-création et didactique des pratiques créatives</a:t>
            </a: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en FLE</a:t>
            </a:r>
          </a:p>
        </p:txBody>
      </p:sp>
    </p:spTree>
    <p:extLst>
      <p:ext uri="{BB962C8B-B14F-4D97-AF65-F5344CB8AC3E}">
        <p14:creationId xmlns:p14="http://schemas.microsoft.com/office/powerpoint/2010/main" val="235524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CCA157-80D2-7F76-A49B-28AB72331A39}"/>
              </a:ext>
            </a:extLst>
          </p:cNvPr>
          <p:cNvSpPr txBox="1"/>
          <p:nvPr/>
        </p:nvSpPr>
        <p:spPr>
          <a:xfrm>
            <a:off x="2078830" y="2171700"/>
            <a:ext cx="8741569" cy="423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Littérature et religion (perspectives interculturelles)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arts plastiques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Théâtre et histoire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Écrire dans la langue de l’autre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Le thème du retour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Personnages féminins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Réécritures</a:t>
            </a: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- Auteurs possibles. Beckett, Tardieu,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Novarina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Maeterlinck, Mouawad, </a:t>
            </a:r>
            <a:r>
              <a:rPr lang="fr-FR" sz="18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Lagarce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, Camus, Ernaux et bien d’autres écrivaines et écrivains (voir liste )</a:t>
            </a:r>
          </a:p>
        </p:txBody>
      </p:sp>
    </p:spTree>
    <p:extLst>
      <p:ext uri="{BB962C8B-B14F-4D97-AF65-F5344CB8AC3E}">
        <p14:creationId xmlns:p14="http://schemas.microsoft.com/office/powerpoint/2010/main" val="378759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Inès Saddour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ines.saddour@univ-tlse2.fr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Archive ouverte HAL">
            <a:extLst>
              <a:ext uri="{FF2B5EF4-FFF2-40B4-BE49-F238E27FC236}">
                <a16:creationId xmlns:a16="http://schemas.microsoft.com/office/drawing/2014/main" id="{48C5311E-2FCD-6CF1-00E9-AFD2A6EE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99" y="3631665"/>
            <a:ext cx="1762190" cy="17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8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1371600" y="1428750"/>
            <a:ext cx="987320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spcAft>
                <a:spcPts val="1199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des langues secondes et étrangères chez l’adulte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Conceptualisation, acquisition et contextualisation / Socialisation langagière et cognition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Domaines cognitifs  :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la temporalité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la causalité 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L’analyse du comportement multimodal de l’apprenant d’une L2 : rôle des gestes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Interactions inter-langues chez les apprenants : parlers arabes / langues secondes </a:t>
            </a: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Linguistique de corpus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Corpus  longitudinaux / multimodaux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Annotation, structuration et partage de : Prise en main de logiciels adaptés pour la transcription,  l’analyse et le codage de données multimodales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Profils d’apprenants 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langagière en contexte migratoire / demandeurs d’asile et réfugiés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Apprenants arabophones</a:t>
            </a:r>
          </a:p>
        </p:txBody>
      </p:sp>
    </p:spTree>
    <p:extLst>
      <p:ext uri="{BB962C8B-B14F-4D97-AF65-F5344CB8AC3E}">
        <p14:creationId xmlns:p14="http://schemas.microsoft.com/office/powerpoint/2010/main" val="12890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Les laboratoires</a:t>
            </a:r>
          </a:p>
        </p:txBody>
      </p:sp>
    </p:spTree>
    <p:extLst>
      <p:ext uri="{BB962C8B-B14F-4D97-AF65-F5344CB8AC3E}">
        <p14:creationId xmlns:p14="http://schemas.microsoft.com/office/powerpoint/2010/main" val="82661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5FDE1-C4C5-830A-3AA0-70CC37E7DAE7}"/>
              </a:ext>
            </a:extLst>
          </p:cNvPr>
          <p:cNvSpPr txBox="1"/>
          <p:nvPr/>
        </p:nvSpPr>
        <p:spPr>
          <a:xfrm>
            <a:off x="2090737" y="2343150"/>
            <a:ext cx="9153525" cy="333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Développement de la temporalité en français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Expression de la causalité en français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Liens entre socialisation et développement langagier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Acquisition langagière et appropriation d’une seconde culture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G</a:t>
            </a:r>
            <a:r>
              <a:rPr lang="fr-FR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cs typeface="Calibri" panose="020F0502020204030204" pitchFamily="34" charset="0"/>
              </a:rPr>
              <a:t>estualité et acquisition de L2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fr-FR" sz="1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Halima SAHRAOUI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halima.sahraoui@univ-tlse2.fr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16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1564082-E652-4030-9A65-D4A04E15DE64}"/>
              </a:ext>
            </a:extLst>
          </p:cNvPr>
          <p:cNvSpPr txBox="1"/>
          <p:nvPr/>
        </p:nvSpPr>
        <p:spPr>
          <a:xfrm>
            <a:off x="921338" y="1815882"/>
            <a:ext cx="119343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000" dirty="0">
              <a:latin typeface="Franklin Gothic Book (Corps)"/>
            </a:endParaRPr>
          </a:p>
          <a:p>
            <a:r>
              <a:rPr lang="fr-FR" sz="2400" b="1" dirty="0">
                <a:latin typeface="Franklin Gothic Book (Corps)"/>
              </a:rPr>
              <a:t>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eurolinguistique, Psycholinguistique, Linguistique clinique / orthophonie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idactique FLE/S &amp; Acquisition (ANL) (cf. Année 5 DEFLE)</a:t>
            </a:r>
          </a:p>
          <a:p>
            <a:endParaRPr lang="fr-FR" sz="2400" dirty="0">
              <a:latin typeface="Franklin Gothic Book (Corps)"/>
            </a:endParaRPr>
          </a:p>
          <a:p>
            <a:r>
              <a:rPr lang="fr-FR" sz="2400" b="1" dirty="0">
                <a:latin typeface="Franklin Gothic Book (Corps)"/>
              </a:rPr>
              <a:t>Intérêts / thèmes de recherches :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iscours oral (neurotypique / atypique), cognition, maladies neurologiques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Modèles </a:t>
            </a:r>
            <a:r>
              <a:rPr lang="fr-FR" sz="2400" dirty="0" err="1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neuropsycholinguistiques</a:t>
            </a: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et analyse de discours multi-niveaux</a:t>
            </a:r>
            <a:endParaRPr lang="fr-FR" sz="2400" dirty="0">
              <a:effectLst/>
              <a:latin typeface="Franklin Gothic Book (Corps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cs typeface="Calibri" panose="020F0502020204030204" pitchFamily="34" charset="0"/>
              </a:rPr>
              <a:t>Approche fonctionnalistes / usage-</a:t>
            </a:r>
            <a:r>
              <a:rPr lang="fr-FR" sz="2400" dirty="0" err="1">
                <a:latin typeface="Franklin Gothic Book (Corps)"/>
                <a:cs typeface="Calibri" panose="020F0502020204030204" pitchFamily="34" charset="0"/>
              </a:rPr>
              <a:t>based</a:t>
            </a:r>
            <a:endParaRPr lang="fr-FR" sz="2400" dirty="0">
              <a:latin typeface="Franklin Gothic Book (Corps)"/>
              <a:cs typeface="Calibri" panose="020F0502020204030204" pitchFamily="34" charset="0"/>
            </a:endParaRP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orpus, structuration de base de données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valuation clinique (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Discourse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 Set)</a:t>
            </a:r>
          </a:p>
          <a:p>
            <a:pPr marL="1439863" indent="-342900">
              <a:buFont typeface="Wingdings" panose="05000000000000000000" pitchFamily="2" charset="2"/>
              <a:buChar char="ü"/>
            </a:pPr>
            <a:r>
              <a:rPr lang="fr-FR" sz="2400" dirty="0">
                <a:effectLst/>
                <a:latin typeface="Franklin Gothic Book (Corps)"/>
                <a:ea typeface="Calibri" panose="020F0502020204030204" pitchFamily="34" charset="0"/>
                <a:cs typeface="Calibri" panose="020F0502020204030204" pitchFamily="34" charset="0"/>
              </a:rPr>
              <a:t>Vulnérabilités en santé, inégalités (problématique FLE/S)</a:t>
            </a:r>
          </a:p>
          <a:p>
            <a:endParaRPr lang="fr-FR" sz="2000" dirty="0">
              <a:latin typeface="Franklin Gothic Book (Corps)"/>
            </a:endParaRPr>
          </a:p>
          <a:p>
            <a:endParaRPr lang="fr-FR" sz="2000" dirty="0">
              <a:latin typeface="Franklin Gothic Book (Corps)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A58263-AB07-4285-9921-D3DBAAE67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8" y="133388"/>
            <a:ext cx="1260848" cy="14129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34C65C-1C99-46D7-939F-18670EADBC49}"/>
              </a:ext>
            </a:extLst>
          </p:cNvPr>
          <p:cNvSpPr txBox="1"/>
          <p:nvPr/>
        </p:nvSpPr>
        <p:spPr>
          <a:xfrm>
            <a:off x="2734323" y="0"/>
            <a:ext cx="8780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Halima SAHRAOUI</a:t>
            </a:r>
          </a:p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MCF DEFLE, Sciences du Langage</a:t>
            </a:r>
          </a:p>
          <a:p>
            <a:endParaRPr lang="fr-FR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Mon e-mail : 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halima.sahraoui@univ-tlse2.fr</a:t>
            </a:r>
            <a:endParaRPr lang="fr-FR" sz="2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 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age we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 : </a:t>
            </a:r>
            <a:r>
              <a:rPr lang="fr-FR" sz="2000" dirty="0">
                <a:latin typeface="+mj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https://lnpl.univ-tlse2.fr/accueil/membres/halima-sahraoui-1</a:t>
            </a:r>
            <a:endParaRPr lang="fr-FR" sz="2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C306E86-800B-4A40-BF1F-6953859CE22D}"/>
              </a:ext>
            </a:extLst>
          </p:cNvPr>
          <p:cNvSpPr txBox="1"/>
          <p:nvPr/>
        </p:nvSpPr>
        <p:spPr>
          <a:xfrm>
            <a:off x="710214" y="827267"/>
            <a:ext cx="113811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000" b="1" dirty="0"/>
          </a:p>
          <a:p>
            <a:r>
              <a:rPr lang="fr-FR" sz="2000" b="1" dirty="0"/>
              <a:t>Projets de recherche en cours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Times New Roman" panose="02020603050405020304" pitchFamily="18" charset="0"/>
              </a:rPr>
              <a:t>Projet AADI – Aphasies et Analyse du Discours en Interactions : constitution de bases de données et nouvelles méthodes d’exploitation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Réseau « Collaboration of Aphasia </a:t>
            </a:r>
            <a:r>
              <a:rPr lang="fr-FR" sz="2000" dirty="0" err="1"/>
              <a:t>Trialists</a:t>
            </a:r>
            <a:r>
              <a:rPr lang="fr-FR" sz="2000" dirty="0"/>
              <a:t> » : adaptation translinguistique / transculturelle de tests pour l’évaluation du langage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/>
              <a:t>Discourse</a:t>
            </a:r>
            <a:r>
              <a:rPr lang="fr-FR" sz="2000" dirty="0"/>
              <a:t> </a:t>
            </a:r>
            <a:r>
              <a:rPr lang="fr-FR" sz="2000" dirty="0" err="1"/>
              <a:t>Core</a:t>
            </a:r>
            <a:r>
              <a:rPr lang="fr-FR" sz="2000" dirty="0"/>
              <a:t> </a:t>
            </a:r>
            <a:r>
              <a:rPr lang="fr-FR" sz="2000" dirty="0" err="1"/>
              <a:t>Outcome</a:t>
            </a:r>
            <a:r>
              <a:rPr lang="fr-FR" sz="2000" dirty="0"/>
              <a:t> Set</a:t>
            </a:r>
          </a:p>
          <a:p>
            <a:endParaRPr lang="fr-FR" sz="2000" dirty="0"/>
          </a:p>
          <a:p>
            <a:r>
              <a:rPr lang="fr-FR" sz="2000" b="1" dirty="0"/>
              <a:t>Possibilité d’encadrement (</a:t>
            </a:r>
            <a:r>
              <a:rPr lang="fr-FR" sz="2000" b="1" dirty="0" err="1"/>
              <a:t>co-direction</a:t>
            </a:r>
            <a:r>
              <a:rPr lang="fr-FR" sz="2000" b="1" dirty="0"/>
              <a:t> possible) : stage LNPL, master, doctorat (</a:t>
            </a:r>
            <a:r>
              <a:rPr lang="fr-FR" sz="2000" b="1" dirty="0" err="1"/>
              <a:t>co-dir</a:t>
            </a:r>
            <a:r>
              <a:rPr lang="fr-FR" sz="2000" b="1" dirty="0"/>
              <a:t>. HDR)</a:t>
            </a:r>
          </a:p>
          <a:p>
            <a:endParaRPr lang="fr-FR" sz="2400" b="1" u="sng" dirty="0"/>
          </a:p>
          <a:p>
            <a:r>
              <a:rPr lang="fr-FR" sz="2000" b="1" u="sng" dirty="0"/>
              <a:t>Domaines / thèmes / sujets d’encadrement, par exemple :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Voir : intérêts / thèmes diapo précédente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 err="1"/>
              <a:t>Neuropsycholinguistique</a:t>
            </a:r>
            <a:r>
              <a:rPr lang="fr-FR" sz="2000" dirty="0"/>
              <a:t> et </a:t>
            </a:r>
            <a:r>
              <a:rPr lang="fr-FR" sz="2000" dirty="0" err="1"/>
              <a:t>psyholinguistique</a:t>
            </a:r>
            <a:r>
              <a:rPr lang="fr-FR" sz="2000" dirty="0"/>
              <a:t> : fondamentale, de corpus, expérimentale, clinique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Annotations de corpus, exploitation de bases de données langagières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Analyse du discours multi-niveaux, étude des fluences / </a:t>
            </a:r>
            <a:r>
              <a:rPr lang="fr-FR" sz="2000" dirty="0" err="1"/>
              <a:t>dysfluences</a:t>
            </a:r>
            <a:r>
              <a:rPr lang="fr-FR" sz="2000" dirty="0"/>
              <a:t> : dans les troubles, dans l’interlangue apprenant L2, perspectives croisées, etc.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dirty="0"/>
              <a:t>Prosodie / Rythme en pathologies / Langue FR 1 / Langue(s) 2</a:t>
            </a:r>
          </a:p>
          <a:p>
            <a:pPr marL="630238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+++ à définir et affiner selon l’intérêt de l’étudiant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5436F9-E782-4C63-9ECD-62D16602F8B3}"/>
              </a:ext>
            </a:extLst>
          </p:cNvPr>
          <p:cNvSpPr txBox="1"/>
          <p:nvPr/>
        </p:nvSpPr>
        <p:spPr>
          <a:xfrm>
            <a:off x="710214" y="-3730"/>
            <a:ext cx="10804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Halima SAHRAOUI</a:t>
            </a:r>
          </a:p>
          <a:p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MCF DEFLE, Sciences du Langage, </a:t>
            </a:r>
            <a:r>
              <a:rPr lang="fr-FR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halima.sahraoui@univ-tlse2.fr</a:t>
            </a:r>
            <a:endParaRPr lang="fr-FR" sz="2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502087" cy="920022"/>
          </a:xfrm>
        </p:spPr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7E09FFA-3A39-4FF9-BB42-C9F2CFB3E3EA}"/>
              </a:ext>
            </a:extLst>
          </p:cNvPr>
          <p:cNvSpPr txBox="1">
            <a:spLocks/>
          </p:cNvSpPr>
          <p:nvPr/>
        </p:nvSpPr>
        <p:spPr>
          <a:xfrm>
            <a:off x="1915128" y="1788454"/>
            <a:ext cx="8361229" cy="1174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Temps d’échange !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Leçon Scolaire Professeur Elève Réponse Près Chalkboard Flat Vector  Illustration Clip Art Libres De Droits, Svg, Vecteurs Et Illustration.  Image 62048264">
            <a:extLst>
              <a:ext uri="{FF2B5EF4-FFF2-40B4-BE49-F238E27FC236}">
                <a16:creationId xmlns:a16="http://schemas.microsoft.com/office/drawing/2014/main" id="{46091326-32BB-49C8-F6CD-0E60265C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71" y="2813279"/>
            <a:ext cx="337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Laboratoire de NeuroPsychoLinguistique</a:t>
            </a:r>
            <a:b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9A7737-2797-087E-A400-536432A2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3136" y="2286000"/>
            <a:ext cx="66181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Laboratoire Patrimoine Littérature Histoire</a:t>
            </a:r>
            <a:br>
              <a:rPr lang="fr-FR" sz="4400" spc="-1" dirty="0"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43C68-30EF-CF58-2125-6AC7523E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657350"/>
            <a:ext cx="3514724" cy="4729162"/>
          </a:xfrm>
        </p:spPr>
        <p:txBody>
          <a:bodyPr>
            <a:normAutofit/>
          </a:bodyPr>
          <a:lstStyle/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58 enseignants-chercheurs et 70 doctorants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archéologues (ERASME)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historiens (CRATA)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littéraires spécialistes du Moyen-Age à nos jours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chercheurs en cinéma (ELH).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Des axes spécifiques sont développés au sein de ELH (cinéma, création littéraire, arts du langage,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etc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…)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FF7BC1-CCA9-5D41-05C3-A4EC4CE6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033" y="2171700"/>
            <a:ext cx="618054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L’équipe et les thématiques de recherche</a:t>
            </a:r>
          </a:p>
        </p:txBody>
      </p:sp>
    </p:spTree>
    <p:extLst>
      <p:ext uri="{BB962C8B-B14F-4D97-AF65-F5344CB8AC3E}">
        <p14:creationId xmlns:p14="http://schemas.microsoft.com/office/powerpoint/2010/main" val="55846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Charlotte ALAZARD-GUIU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charlotte.alazard@univ-tlse2.fr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harlotte ALAZARD-GUIU - UT2J - Laboratoire de ...">
            <a:extLst>
              <a:ext uri="{FF2B5EF4-FFF2-40B4-BE49-F238E27FC236}">
                <a16:creationId xmlns:a16="http://schemas.microsoft.com/office/drawing/2014/main" id="{7634992C-38DD-637F-CF50-2C438E14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19" y="3728051"/>
            <a:ext cx="1767424" cy="16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cs typeface="Georgia"/>
              </a:rPr>
              <a:t>Domaine et intérêts de recherche</a:t>
            </a:r>
            <a:endParaRPr lang="fr-FR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CCFA0B6-7F68-8C6B-7876-C27BFD03E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07546"/>
              </p:ext>
            </p:extLst>
          </p:nvPr>
        </p:nvGraphicFramePr>
        <p:xfrm>
          <a:off x="1371600" y="1430583"/>
          <a:ext cx="5931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2556E98-B216-DA4A-52B5-D57BAF09C796}"/>
              </a:ext>
            </a:extLst>
          </p:cNvPr>
          <p:cNvSpPr txBox="1"/>
          <p:nvPr/>
        </p:nvSpPr>
        <p:spPr>
          <a:xfrm>
            <a:off x="6570482" y="2016708"/>
            <a:ext cx="52675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Acquisition de la prononciation en L2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Phonétique corrective: quelles méthodes ? </a:t>
            </a:r>
            <a:r>
              <a:rPr lang="fr-FR" sz="2000" dirty="0">
                <a:solidFill>
                  <a:schemeClr val="tx2"/>
                </a:solidFill>
              </a:rPr>
              <a:t>L’utilisation de la m</a:t>
            </a: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ultimodalité facilite-t-elle l’acquisition des sonorités de la L2?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Fluence: quel lien entre la fluence et la complexité? </a:t>
            </a:r>
          </a:p>
          <a:p>
            <a:pPr algn="l" fontAlgn="base"/>
            <a:endParaRPr lang="fr-FR" sz="2000" b="0" i="0" u="none" strike="noStrike" dirty="0">
              <a:solidFill>
                <a:schemeClr val="tx2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chemeClr val="tx2"/>
                </a:solidFill>
                <a:effectLst/>
              </a:rPr>
              <a:t>Didactique expérimentale: études longitudinales // pré-test post-test design</a:t>
            </a:r>
          </a:p>
        </p:txBody>
      </p:sp>
    </p:spTree>
    <p:extLst>
      <p:ext uri="{BB962C8B-B14F-4D97-AF65-F5344CB8AC3E}">
        <p14:creationId xmlns:p14="http://schemas.microsoft.com/office/powerpoint/2010/main" val="11404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uFill>
                  <a:solidFill>
                    <a:srgbClr val="FFFFFF"/>
                  </a:solidFill>
                </a:uFill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384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Acquisition de la prononciation en L2 : acquisition du segmental ou du suprasegmental.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L’interlangue / les stades acquisitionnels : description de la prononciation par niveau / variation 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Lien gestualité et prosodie: impact de la gestualité de l’enseignant ou de l’apprenant sur l’acquisition des sonorités de la L2</a:t>
            </a:r>
          </a:p>
        </p:txBody>
      </p:sp>
    </p:spTree>
    <p:extLst>
      <p:ext uri="{BB962C8B-B14F-4D97-AF65-F5344CB8AC3E}">
        <p14:creationId xmlns:p14="http://schemas.microsoft.com/office/powerpoint/2010/main" val="327127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uFill>
                  <a:solidFill>
                    <a:srgbClr val="FFFFFF"/>
                  </a:solidFill>
                </a:uFill>
              </a:rPr>
            </a:br>
            <a:r>
              <a:rPr lang="fr-FR" sz="3600" spc="-1" dirty="0">
                <a:uFill>
                  <a:solidFill>
                    <a:srgbClr val="FFFFFF"/>
                  </a:solidFill>
                </a:uFill>
              </a:rPr>
              <a:t>Cecilia GUNNARSSON</a:t>
            </a: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br>
              <a:rPr lang="fr-FR" sz="3600" spc="-1" dirty="0">
                <a:uFill>
                  <a:solidFill>
                    <a:srgbClr val="FFFFFF"/>
                  </a:solidFill>
                </a:uFill>
              </a:rPr>
            </a:br>
            <a:endParaRPr lang="fr-FR" sz="3600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Cecilia.gunnarsson@univ-tlse2.fr</a:t>
            </a:r>
            <a:endParaRPr lang="fr-FR" sz="2400" b="1" spc="245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3"/>
              </a:rPr>
              <a:t>Site</a:t>
            </a: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ecilia Gunnarsson-Largy - Université ...">
            <a:extLst>
              <a:ext uri="{FF2B5EF4-FFF2-40B4-BE49-F238E27FC236}">
                <a16:creationId xmlns:a16="http://schemas.microsoft.com/office/drawing/2014/main" id="{2D162D23-0080-88B5-1657-7F8DDCB2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08" y="3815272"/>
            <a:ext cx="1549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72623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{4868A347-9739-C34A-A63F-D075F5201F74}tf10001072</Template>
  <TotalTime>363</TotalTime>
  <Words>1088</Words>
  <Application>Microsoft Macintosh PowerPoint</Application>
  <PresentationFormat>Grand écran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Book</vt:lpstr>
      <vt:lpstr>Franklin Gothic Book (Corps)</vt:lpstr>
      <vt:lpstr>Georgia</vt:lpstr>
      <vt:lpstr>Times New Roman</vt:lpstr>
      <vt:lpstr>Wingdings</vt:lpstr>
      <vt:lpstr>Wingdings 2</vt:lpstr>
      <vt:lpstr>Cadrage</vt:lpstr>
      <vt:lpstr>Master Etudes Françaises et francophones</vt:lpstr>
      <vt:lpstr>Les laboratoires</vt:lpstr>
      <vt:lpstr>Le Laboratoire de NeuroPsychoLinguistique </vt:lpstr>
      <vt:lpstr>Le Laboratoire Patrimoine Littérature Histoire </vt:lpstr>
      <vt:lpstr>L’équipe et les thématiques de recherche</vt:lpstr>
      <vt:lpstr> Charlotte ALAZARD-GUIU </vt:lpstr>
      <vt:lpstr>Domaine et intérêts de recherche</vt:lpstr>
      <vt:lpstr>Propositions de thématiques de recherche</vt:lpstr>
      <vt:lpstr> Cecilia GUNNARSSON  </vt:lpstr>
      <vt:lpstr>Domaine et intérêts de recherche</vt:lpstr>
      <vt:lpstr>Propositions de thématiques de recherche</vt:lpstr>
      <vt:lpstr>  KLEOPATRA MYTARA </vt:lpstr>
      <vt:lpstr>Domaine et intérêts de recherche</vt:lpstr>
      <vt:lpstr>Propositions de thématiques de recherche</vt:lpstr>
      <vt:lpstr>  Lydie PARISSE </vt:lpstr>
      <vt:lpstr>Domaine et intérêts de recherche</vt:lpstr>
      <vt:lpstr>Propositions de thématiques de recherche</vt:lpstr>
      <vt:lpstr>  Inès Saddour </vt:lpstr>
      <vt:lpstr>Domaine et intérêts de recherche</vt:lpstr>
      <vt:lpstr>Propositions de thématiques de recherche</vt:lpstr>
      <vt:lpstr>  Halima SAHRAOUI </vt:lpstr>
      <vt:lpstr>Présentation PowerPoint</vt:lpstr>
      <vt:lpstr>Présentation PowerPoint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Etudes Françaises et francophones</dc:title>
  <dc:creator>Inès Saddour</dc:creator>
  <cp:lastModifiedBy>Inès Saddour</cp:lastModifiedBy>
  <cp:revision>26</cp:revision>
  <dcterms:created xsi:type="dcterms:W3CDTF">2023-09-26T09:34:08Z</dcterms:created>
  <dcterms:modified xsi:type="dcterms:W3CDTF">2025-09-18T11:29:07Z</dcterms:modified>
</cp:coreProperties>
</file>