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6"/>
  </p:notesMasterIdLst>
  <p:sldIdLst>
    <p:sldId id="256" r:id="rId2"/>
    <p:sldId id="284" r:id="rId3"/>
    <p:sldId id="286" r:id="rId4"/>
    <p:sldId id="287" r:id="rId5"/>
    <p:sldId id="289" r:id="rId6"/>
    <p:sldId id="305" r:id="rId7"/>
    <p:sldId id="288" r:id="rId8"/>
    <p:sldId id="309" r:id="rId9"/>
    <p:sldId id="293" r:id="rId10"/>
    <p:sldId id="290" r:id="rId11"/>
    <p:sldId id="294" r:id="rId12"/>
    <p:sldId id="297" r:id="rId13"/>
    <p:sldId id="291" r:id="rId14"/>
    <p:sldId id="299" r:id="rId15"/>
    <p:sldId id="296" r:id="rId16"/>
    <p:sldId id="300" r:id="rId17"/>
    <p:sldId id="301" r:id="rId18"/>
    <p:sldId id="298" r:id="rId19"/>
    <p:sldId id="302" r:id="rId20"/>
    <p:sldId id="303" r:id="rId21"/>
    <p:sldId id="304" r:id="rId22"/>
    <p:sldId id="306" r:id="rId23"/>
    <p:sldId id="307" r:id="rId24"/>
    <p:sldId id="30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/>
    <p:restoredTop sz="94545"/>
  </p:normalViewPr>
  <p:slideViewPr>
    <p:cSldViewPr snapToGrid="0">
      <p:cViewPr varScale="1">
        <p:scale>
          <a:sx n="73" d="100"/>
          <a:sy n="73" d="100"/>
        </p:scale>
        <p:origin x="23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76A3F-1501-8341-BB8E-71C5564AA4A3}" type="doc">
      <dgm:prSet loTypeId="urn:microsoft.com/office/officeart/2005/8/layout/radial4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76849C5F-642C-4747-8441-91AFAD4B9F01}">
      <dgm:prSet phldrT="[Texte]"/>
      <dgm:spPr>
        <a:solidFill>
          <a:srgbClr val="CE6D5A"/>
        </a:solidFill>
      </dgm:spPr>
      <dgm:t>
        <a:bodyPr/>
        <a:lstStyle/>
        <a:p>
          <a:r>
            <a:rPr lang="fr-FR" dirty="0"/>
            <a:t>Phonétique</a:t>
          </a:r>
          <a:r>
            <a:rPr lang="fr-FR" baseline="0" dirty="0"/>
            <a:t> </a:t>
          </a:r>
          <a:endParaRPr lang="fr-FR" dirty="0"/>
        </a:p>
      </dgm:t>
    </dgm:pt>
    <dgm:pt modelId="{F4E2F27B-0189-8144-A42B-96BD983F2819}" type="parTrans" cxnId="{B6340DD7-EA41-484E-843A-A96BC3FAF9C8}">
      <dgm:prSet/>
      <dgm:spPr/>
      <dgm:t>
        <a:bodyPr/>
        <a:lstStyle/>
        <a:p>
          <a:endParaRPr lang="fr-FR"/>
        </a:p>
      </dgm:t>
    </dgm:pt>
    <dgm:pt modelId="{C8CEB5B7-41F2-0543-AF34-B4ADE3B6A106}" type="sibTrans" cxnId="{B6340DD7-EA41-484E-843A-A96BC3FAF9C8}">
      <dgm:prSet/>
      <dgm:spPr/>
      <dgm:t>
        <a:bodyPr/>
        <a:lstStyle/>
        <a:p>
          <a:endParaRPr lang="fr-FR"/>
        </a:p>
      </dgm:t>
    </dgm:pt>
    <dgm:pt modelId="{67CAD3DF-E542-8640-8B8B-B73BC3F0BB6A}">
      <dgm:prSet phldrT="[Texte]"/>
      <dgm:spPr>
        <a:solidFill>
          <a:srgbClr val="7FA0AD"/>
        </a:solidFill>
      </dgm:spPr>
      <dgm:t>
        <a:bodyPr/>
        <a:lstStyle/>
        <a:p>
          <a:r>
            <a:rPr lang="fr-FR" dirty="0"/>
            <a:t>Oral en L2</a:t>
          </a:r>
        </a:p>
      </dgm:t>
    </dgm:pt>
    <dgm:pt modelId="{92454759-75F9-CE4F-AC45-15F356E8A2F1}" type="parTrans" cxnId="{26948D9F-6F50-9745-949B-19FB0E0F3F01}">
      <dgm:prSet/>
      <dgm:spPr/>
      <dgm:t>
        <a:bodyPr/>
        <a:lstStyle/>
        <a:p>
          <a:endParaRPr lang="fr-FR"/>
        </a:p>
      </dgm:t>
    </dgm:pt>
    <dgm:pt modelId="{3187798D-DB9E-4842-8C3F-AA85718D3E66}" type="sibTrans" cxnId="{26948D9F-6F50-9745-949B-19FB0E0F3F01}">
      <dgm:prSet/>
      <dgm:spPr/>
      <dgm:t>
        <a:bodyPr/>
        <a:lstStyle/>
        <a:p>
          <a:endParaRPr lang="fr-FR"/>
        </a:p>
      </dgm:t>
    </dgm:pt>
    <dgm:pt modelId="{5B78A5C3-4631-4961-BF3F-8ED0378DAC95}">
      <dgm:prSet/>
      <dgm:spPr/>
      <dgm:t>
        <a:bodyPr/>
        <a:lstStyle/>
        <a:p>
          <a:endParaRPr lang="fr-FR" dirty="0"/>
        </a:p>
      </dgm:t>
    </dgm:pt>
    <dgm:pt modelId="{9D1C0011-923D-4219-8C49-124B0C457F3A}" type="parTrans" cxnId="{9660F748-5DFA-4F9A-ACC4-71DDFE64FACA}">
      <dgm:prSet/>
      <dgm:spPr/>
      <dgm:t>
        <a:bodyPr/>
        <a:lstStyle/>
        <a:p>
          <a:endParaRPr lang="fr-FR"/>
        </a:p>
      </dgm:t>
    </dgm:pt>
    <dgm:pt modelId="{2083426C-A273-4C13-8AB7-80583FB46A7E}" type="sibTrans" cxnId="{9660F748-5DFA-4F9A-ACC4-71DDFE64FACA}">
      <dgm:prSet/>
      <dgm:spPr/>
      <dgm:t>
        <a:bodyPr/>
        <a:lstStyle/>
        <a:p>
          <a:endParaRPr lang="fr-FR"/>
        </a:p>
      </dgm:t>
    </dgm:pt>
    <dgm:pt modelId="{C57BE1CA-CFB7-4ABA-8284-FDEC7FB9F7B8}">
      <dgm:prSet/>
      <dgm:spPr/>
      <dgm:t>
        <a:bodyPr/>
        <a:lstStyle/>
        <a:p>
          <a:endParaRPr lang="fr-FR" dirty="0"/>
        </a:p>
      </dgm:t>
    </dgm:pt>
    <dgm:pt modelId="{2FFD3D1F-6563-4B3F-B8D4-77FF1769A635}" type="parTrans" cxnId="{458BF921-407A-4633-943E-8CF74F34B6D2}">
      <dgm:prSet/>
      <dgm:spPr/>
      <dgm:t>
        <a:bodyPr/>
        <a:lstStyle/>
        <a:p>
          <a:endParaRPr lang="fr-FR"/>
        </a:p>
      </dgm:t>
    </dgm:pt>
    <dgm:pt modelId="{721C1697-423A-40E4-BF5D-4ECD3AB3FE66}" type="sibTrans" cxnId="{458BF921-407A-4633-943E-8CF74F34B6D2}">
      <dgm:prSet/>
      <dgm:spPr/>
      <dgm:t>
        <a:bodyPr/>
        <a:lstStyle/>
        <a:p>
          <a:endParaRPr lang="fr-FR"/>
        </a:p>
      </dgm:t>
    </dgm:pt>
    <dgm:pt modelId="{52DACE87-1F8A-E345-9D39-76A53883AAE3}" type="pres">
      <dgm:prSet presAssocID="{DC876A3F-1501-8341-BB8E-71C5564AA4A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E7CFD00-5C4B-8E4C-A429-B17A3DD6277D}" type="pres">
      <dgm:prSet presAssocID="{76849C5F-642C-4747-8441-91AFAD4B9F01}" presName="centerShape" presStyleLbl="node0" presStyleIdx="0" presStyleCnt="1" custLinFactNeighborX="16780" custLinFactNeighborY="-6936"/>
      <dgm:spPr/>
    </dgm:pt>
    <dgm:pt modelId="{C89C5F8B-F7B5-9946-B686-899CBF3AAA7B}" type="pres">
      <dgm:prSet presAssocID="{92454759-75F9-CE4F-AC45-15F356E8A2F1}" presName="parTrans" presStyleLbl="bgSibTrans2D1" presStyleIdx="0" presStyleCnt="1" custScaleX="34592" custScaleY="77040" custLinFactNeighborX="38678" custLinFactNeighborY="3133"/>
      <dgm:spPr/>
    </dgm:pt>
    <dgm:pt modelId="{B4260D41-129A-C846-BA3E-CFE7DD132CD9}" type="pres">
      <dgm:prSet presAssocID="{67CAD3DF-E542-8640-8B8B-B73BC3F0BB6A}" presName="node" presStyleLbl="node1" presStyleIdx="0" presStyleCnt="1" custScaleY="51946" custRadScaleRad="82440" custRadScaleInc="-44364">
        <dgm:presLayoutVars>
          <dgm:bulletEnabled val="1"/>
        </dgm:presLayoutVars>
      </dgm:prSet>
      <dgm:spPr/>
    </dgm:pt>
  </dgm:ptLst>
  <dgm:cxnLst>
    <dgm:cxn modelId="{42E3821E-255F-8F40-B076-25DAF398F9CA}" type="presOf" srcId="{76849C5F-642C-4747-8441-91AFAD4B9F01}" destId="{0E7CFD00-5C4B-8E4C-A429-B17A3DD6277D}" srcOrd="0" destOrd="0" presId="urn:microsoft.com/office/officeart/2005/8/layout/radial4"/>
    <dgm:cxn modelId="{458BF921-407A-4633-943E-8CF74F34B6D2}" srcId="{DC876A3F-1501-8341-BB8E-71C5564AA4A3}" destId="{C57BE1CA-CFB7-4ABA-8284-FDEC7FB9F7B8}" srcOrd="2" destOrd="0" parTransId="{2FFD3D1F-6563-4B3F-B8D4-77FF1769A635}" sibTransId="{721C1697-423A-40E4-BF5D-4ECD3AB3FE66}"/>
    <dgm:cxn modelId="{A75BE73D-666F-944C-B431-F1945AB7B3F0}" type="presOf" srcId="{67CAD3DF-E542-8640-8B8B-B73BC3F0BB6A}" destId="{B4260D41-129A-C846-BA3E-CFE7DD132CD9}" srcOrd="0" destOrd="0" presId="urn:microsoft.com/office/officeart/2005/8/layout/radial4"/>
    <dgm:cxn modelId="{9660F748-5DFA-4F9A-ACC4-71DDFE64FACA}" srcId="{DC876A3F-1501-8341-BB8E-71C5564AA4A3}" destId="{5B78A5C3-4631-4961-BF3F-8ED0378DAC95}" srcOrd="1" destOrd="0" parTransId="{9D1C0011-923D-4219-8C49-124B0C457F3A}" sibTransId="{2083426C-A273-4C13-8AB7-80583FB46A7E}"/>
    <dgm:cxn modelId="{45FCE28B-A34B-DE45-8C5D-9EED98507431}" type="presOf" srcId="{DC876A3F-1501-8341-BB8E-71C5564AA4A3}" destId="{52DACE87-1F8A-E345-9D39-76A53883AAE3}" srcOrd="0" destOrd="0" presId="urn:microsoft.com/office/officeart/2005/8/layout/radial4"/>
    <dgm:cxn modelId="{26948D9F-6F50-9745-949B-19FB0E0F3F01}" srcId="{76849C5F-642C-4747-8441-91AFAD4B9F01}" destId="{67CAD3DF-E542-8640-8B8B-B73BC3F0BB6A}" srcOrd="0" destOrd="0" parTransId="{92454759-75F9-CE4F-AC45-15F356E8A2F1}" sibTransId="{3187798D-DB9E-4842-8C3F-AA85718D3E66}"/>
    <dgm:cxn modelId="{B6340DD7-EA41-484E-843A-A96BC3FAF9C8}" srcId="{DC876A3F-1501-8341-BB8E-71C5564AA4A3}" destId="{76849C5F-642C-4747-8441-91AFAD4B9F01}" srcOrd="0" destOrd="0" parTransId="{F4E2F27B-0189-8144-A42B-96BD983F2819}" sibTransId="{C8CEB5B7-41F2-0543-AF34-B4ADE3B6A106}"/>
    <dgm:cxn modelId="{253C71F0-9107-FD49-AC08-E5DA9BA07BB0}" type="presOf" srcId="{92454759-75F9-CE4F-AC45-15F356E8A2F1}" destId="{C89C5F8B-F7B5-9946-B686-899CBF3AAA7B}" srcOrd="0" destOrd="0" presId="urn:microsoft.com/office/officeart/2005/8/layout/radial4"/>
    <dgm:cxn modelId="{DA3B8D29-979F-A343-8D4D-3F9E7B8EF9E8}" type="presParOf" srcId="{52DACE87-1F8A-E345-9D39-76A53883AAE3}" destId="{0E7CFD00-5C4B-8E4C-A429-B17A3DD6277D}" srcOrd="0" destOrd="0" presId="urn:microsoft.com/office/officeart/2005/8/layout/radial4"/>
    <dgm:cxn modelId="{2F0FD642-0587-7340-A130-D30CC6EF7EC9}" type="presParOf" srcId="{52DACE87-1F8A-E345-9D39-76A53883AAE3}" destId="{C89C5F8B-F7B5-9946-B686-899CBF3AAA7B}" srcOrd="1" destOrd="0" presId="urn:microsoft.com/office/officeart/2005/8/layout/radial4"/>
    <dgm:cxn modelId="{74CA9024-99CE-BF42-9682-622253C35AA7}" type="presParOf" srcId="{52DACE87-1F8A-E345-9D39-76A53883AAE3}" destId="{B4260D41-129A-C846-BA3E-CFE7DD132CD9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CFD00-5C4B-8E4C-A429-B17A3DD6277D}">
      <dsp:nvSpPr>
        <dsp:cNvPr id="0" name=""/>
        <dsp:cNvSpPr/>
      </dsp:nvSpPr>
      <dsp:spPr>
        <a:xfrm>
          <a:off x="2731938" y="1553257"/>
          <a:ext cx="2007508" cy="2007508"/>
        </a:xfrm>
        <a:prstGeom prst="ellipse">
          <a:avLst/>
        </a:prstGeom>
        <a:solidFill>
          <a:srgbClr val="CE6D5A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Phonétique</a:t>
          </a:r>
          <a:r>
            <a:rPr lang="fr-FR" sz="2200" kern="1200" baseline="0" dirty="0"/>
            <a:t> </a:t>
          </a:r>
          <a:endParaRPr lang="fr-FR" sz="2200" kern="1200" dirty="0"/>
        </a:p>
      </dsp:txBody>
      <dsp:txXfrm>
        <a:off x="3025931" y="1847250"/>
        <a:ext cx="1419522" cy="1419522"/>
      </dsp:txXfrm>
    </dsp:sp>
    <dsp:sp modelId="{C89C5F8B-F7B5-9946-B686-899CBF3AAA7B}">
      <dsp:nvSpPr>
        <dsp:cNvPr id="0" name=""/>
        <dsp:cNvSpPr/>
      </dsp:nvSpPr>
      <dsp:spPr>
        <a:xfrm rot="10819440">
          <a:off x="2202253" y="2344016"/>
          <a:ext cx="532081" cy="44077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60D41-129A-C846-BA3E-CFE7DD132CD9}">
      <dsp:nvSpPr>
        <dsp:cNvPr id="0" name=""/>
        <dsp:cNvSpPr/>
      </dsp:nvSpPr>
      <dsp:spPr>
        <a:xfrm>
          <a:off x="150728" y="2145859"/>
          <a:ext cx="1907132" cy="792543"/>
        </a:xfrm>
        <a:prstGeom prst="roundRect">
          <a:avLst>
            <a:gd name="adj" fmla="val 10000"/>
          </a:avLst>
        </a:prstGeom>
        <a:solidFill>
          <a:srgbClr val="7FA0AD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Oral en L2</a:t>
          </a:r>
        </a:p>
      </dsp:txBody>
      <dsp:txXfrm>
        <a:off x="173941" y="2169072"/>
        <a:ext cx="1860706" cy="746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C4BCD-196E-2345-95D0-E9A99A343473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A0527-A99F-0645-ACB2-8E6B688A2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92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3009AA-6D1E-9D4D-BC35-61CFFB89B9A0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2876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9AA-6D1E-9D4D-BC35-61CFFB89B9A0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10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9AA-6D1E-9D4D-BC35-61CFFB89B9A0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65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9AA-6D1E-9D4D-BC35-61CFFB89B9A0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35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3009AA-6D1E-9D4D-BC35-61CFFB89B9A0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4619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9AA-6D1E-9D4D-BC35-61CFFB89B9A0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31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9AA-6D1E-9D4D-BC35-61CFFB89B9A0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30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9AA-6D1E-9D4D-BC35-61CFFB89B9A0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52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9AA-6D1E-9D4D-BC35-61CFFB89B9A0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51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3009AA-6D1E-9D4D-BC35-61CFFB89B9A0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943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3009AA-6D1E-9D4D-BC35-61CFFB89B9A0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658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33009AA-6D1E-9D4D-BC35-61CFFB89B9A0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0342CBB-BFB2-3A44-9365-1E9B1DF5A12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210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npl.univ-tlse2.fr/accueil/presenta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lh.univ-tlse2.f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lle.univ-tlse2.fr/accueil/presenta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AE829-6043-81AA-72A8-79BFF43D32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Master Etudes Françaises et francophones</a:t>
            </a: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D9C11B-F1F8-7D43-B1D6-634C944F8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5" y="4242029"/>
            <a:ext cx="6831673" cy="10862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2400" b="1" spc="245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Présentation de l’équipe</a:t>
            </a:r>
            <a:endParaRPr lang="fr-FR" sz="2400" spc="-1" dirty="0">
              <a:solidFill>
                <a:schemeClr val="accent4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2400" b="1" spc="245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endParaRPr lang="fr-FR" sz="2400" spc="-1" dirty="0">
              <a:solidFill>
                <a:schemeClr val="accent4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2400" b="1" spc="245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Propositions de sujets de recherche </a:t>
            </a:r>
            <a:endParaRPr lang="fr-FR" sz="2400" spc="-1" dirty="0">
              <a:solidFill>
                <a:schemeClr val="accent4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701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F8864FF-7DE1-4475-CBD1-2AD79468A1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FR" sz="7200" spc="-1" dirty="0">
                <a:solidFill>
                  <a:srgbClr val="D1634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</a:br>
            <a:r>
              <a:rPr lang="fr-FR" sz="3600" spc="-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Cecilia GUNNARSSON</a:t>
            </a:r>
            <a:br>
              <a:rPr lang="fr-F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br>
              <a:rPr lang="fr-FR" sz="3600" spc="-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fr-FR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CE4C920-593A-6C41-E5C3-F48136799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spcBef>
                <a:spcPts val="320"/>
              </a:spcBef>
            </a:pPr>
            <a:r>
              <a:rPr lang="fr-FR" sz="2400" b="1" spc="245" dirty="0">
                <a:solidFill>
                  <a:srgbClr val="646B8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Cecilia.gunnarsson@univ-tlse2.fr</a:t>
            </a:r>
            <a:endParaRPr lang="fr-F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Bef>
                <a:spcPts val="320"/>
              </a:spcBef>
            </a:pPr>
            <a:endParaRPr lang="fr-F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557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>
            <a:extLst>
              <a:ext uri="{FF2B5EF4-FFF2-40B4-BE49-F238E27FC236}">
                <a16:creationId xmlns:a16="http://schemas.microsoft.com/office/drawing/2014/main" id="{EF01CE83-E139-77FF-BB34-6B6566553CA3}"/>
              </a:ext>
            </a:extLst>
          </p:cNvPr>
          <p:cNvSpPr/>
          <p:nvPr/>
        </p:nvSpPr>
        <p:spPr>
          <a:xfrm>
            <a:off x="1750446" y="1378255"/>
            <a:ext cx="5987441" cy="4101490"/>
          </a:xfrm>
          <a:prstGeom prst="ellips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latin typeface="Georgia"/>
                <a:cs typeface="Georgia"/>
              </a:rPr>
              <a:t>Domaine et intérêts de recherche</a:t>
            </a:r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FF958EE-9C25-B73A-4349-B2B6DF0CF84C}"/>
              </a:ext>
            </a:extLst>
          </p:cNvPr>
          <p:cNvSpPr/>
          <p:nvPr/>
        </p:nvSpPr>
        <p:spPr>
          <a:xfrm>
            <a:off x="4985359" y="1553226"/>
            <a:ext cx="6237962" cy="402085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3919A3E-D6B2-F7C6-DBEA-0F37CA9B58DF}"/>
              </a:ext>
            </a:extLst>
          </p:cNvPr>
          <p:cNvSpPr/>
          <p:nvPr/>
        </p:nvSpPr>
        <p:spPr>
          <a:xfrm>
            <a:off x="3499460" y="2562357"/>
            <a:ext cx="5657066" cy="410149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6F7798-197F-3868-8BCB-0B78E6EA8038}"/>
              </a:ext>
            </a:extLst>
          </p:cNvPr>
          <p:cNvSpPr txBox="1"/>
          <p:nvPr/>
        </p:nvSpPr>
        <p:spPr>
          <a:xfrm>
            <a:off x="2422222" y="1841622"/>
            <a:ext cx="21544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4">
                    <a:lumMod val="75000"/>
                  </a:schemeClr>
                </a:solidFill>
              </a:rPr>
              <a:t>Processus</a:t>
            </a:r>
          </a:p>
          <a:p>
            <a:pPr algn="ctr"/>
            <a:r>
              <a:rPr lang="fr-FR" sz="2400" dirty="0">
                <a:solidFill>
                  <a:schemeClr val="accent4">
                    <a:lumMod val="75000"/>
                  </a:schemeClr>
                </a:solidFill>
              </a:rPr>
              <a:t>–Planification</a:t>
            </a:r>
          </a:p>
          <a:p>
            <a:pPr algn="ctr"/>
            <a:r>
              <a:rPr lang="fr-FR" sz="2400" dirty="0">
                <a:solidFill>
                  <a:schemeClr val="accent4">
                    <a:lumMod val="75000"/>
                  </a:schemeClr>
                </a:solidFill>
              </a:rPr>
              <a:t>– Formulation</a:t>
            </a:r>
          </a:p>
          <a:p>
            <a:pPr algn="ctr"/>
            <a:r>
              <a:rPr lang="fr-FR" sz="2400" dirty="0">
                <a:solidFill>
                  <a:schemeClr val="accent4">
                    <a:lumMod val="75000"/>
                  </a:schemeClr>
                </a:solidFill>
              </a:rPr>
              <a:t>– Révision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EC94EC-1C94-D53D-DCBE-3F3A096BE73F}"/>
              </a:ext>
            </a:extLst>
          </p:cNvPr>
          <p:cNvSpPr txBox="1"/>
          <p:nvPr/>
        </p:nvSpPr>
        <p:spPr>
          <a:xfrm>
            <a:off x="7910055" y="1797784"/>
            <a:ext cx="2492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3">
                    <a:lumMod val="75000"/>
                  </a:schemeClr>
                </a:solidFill>
              </a:rPr>
              <a:t>Compétences</a:t>
            </a:r>
          </a:p>
          <a:p>
            <a:pPr algn="ctr"/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– Complexité</a:t>
            </a:r>
          </a:p>
          <a:p>
            <a:pPr algn="ctr"/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– Précision</a:t>
            </a:r>
          </a:p>
          <a:p>
            <a:pPr algn="ctr"/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– Fluence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C00EF8B-BABF-6900-FAFB-6A6117E31317}"/>
              </a:ext>
            </a:extLst>
          </p:cNvPr>
          <p:cNvSpPr txBox="1"/>
          <p:nvPr/>
        </p:nvSpPr>
        <p:spPr>
          <a:xfrm>
            <a:off x="4947883" y="2828835"/>
            <a:ext cx="2755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Orthographe</a:t>
            </a:r>
          </a:p>
          <a:p>
            <a:pPr algn="ctr"/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Morphosyntaxe</a:t>
            </a:r>
          </a:p>
          <a:p>
            <a:pPr algn="ctr"/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Ecrit académique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2DEBA1-91CD-E668-A0A1-F724F269D015}"/>
              </a:ext>
            </a:extLst>
          </p:cNvPr>
          <p:cNvSpPr txBox="1"/>
          <p:nvPr/>
        </p:nvSpPr>
        <p:spPr>
          <a:xfrm>
            <a:off x="4618793" y="5633970"/>
            <a:ext cx="386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L1		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</a:rPr>
              <a:t>MdT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		Emotion</a:t>
            </a:r>
          </a:p>
        </p:txBody>
      </p:sp>
    </p:spTree>
    <p:extLst>
      <p:ext uri="{BB962C8B-B14F-4D97-AF65-F5344CB8AC3E}">
        <p14:creationId xmlns:p14="http://schemas.microsoft.com/office/powerpoint/2010/main" val="383792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spc="-1" dirty="0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Propositions de thématiques de recherche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3AFE8A5-6FEE-134D-5D92-91F5EBB42312}"/>
              </a:ext>
            </a:extLst>
          </p:cNvPr>
          <p:cNvSpPr txBox="1"/>
          <p:nvPr/>
        </p:nvSpPr>
        <p:spPr>
          <a:xfrm>
            <a:off x="1585460" y="1905482"/>
            <a:ext cx="9173479" cy="481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Impact L1 orthographe profonde ou superficielle</a:t>
            </a:r>
            <a:endParaRPr lang="fr-F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Le rôle de la </a:t>
            </a:r>
            <a:r>
              <a:rPr lang="fr-FR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MdT</a:t>
            </a: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visuelle et verbale en récupération d’orthographe – études double tâche</a:t>
            </a:r>
            <a:endParaRPr lang="fr-F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L’impact du contexte d’apprentissage sur l’orthographe – contexte guidé vs. non-guidé </a:t>
            </a:r>
          </a:p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Impact de l’émotion sur la production et la compréhension en L2</a:t>
            </a:r>
          </a:p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Sms ou mail en L2</a:t>
            </a:r>
            <a:endParaRPr lang="fr-F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Quel retour correctif ? Texte modèle ou corrections directes ?</a:t>
            </a:r>
          </a:p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Caractéristiques de l’écrit académique français </a:t>
            </a:r>
          </a:p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Relation complexité, précision et fluence à l’écrit (</a:t>
            </a:r>
            <a:r>
              <a:rPr lang="fr-FR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keystroke</a:t>
            </a: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</a:t>
            </a:r>
            <a:r>
              <a:rPr lang="fr-FR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logging</a:t>
            </a: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)</a:t>
            </a:r>
          </a:p>
          <a:p>
            <a:pPr marL="274320" indent="-273600">
              <a:lnSpc>
                <a:spcPct val="150000"/>
              </a:lnSpc>
              <a:spcAft>
                <a:spcPts val="600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Impact L1 sur le développement de la morphosyntaxe à l’oral et à l’écrit en L2</a:t>
            </a:r>
            <a:endParaRPr lang="fr-F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44936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F8864FF-7DE1-4475-CBD1-2AD79468A1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FR" sz="7200" spc="-1" dirty="0">
                <a:solidFill>
                  <a:srgbClr val="D1634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</a:br>
            <a:br>
              <a:rPr lang="fr-F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fr-FR" sz="3600" spc="-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Lydie PARISSE</a:t>
            </a:r>
            <a:br>
              <a:rPr lang="fr-FR" sz="3600" spc="-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fr-FR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CE4C920-593A-6C41-E5C3-F48136799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spcBef>
                <a:spcPts val="320"/>
              </a:spcBef>
            </a:pPr>
            <a:r>
              <a:rPr lang="fr-FR" sz="2400" b="1" spc="245" dirty="0" err="1">
                <a:solidFill>
                  <a:srgbClr val="646B8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lydie.parisse@gmail.com</a:t>
            </a:r>
            <a:endParaRPr lang="fr-F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Bef>
                <a:spcPts val="320"/>
              </a:spcBef>
            </a:pPr>
            <a:endParaRPr lang="fr-F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299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latin typeface="Georgia"/>
                <a:cs typeface="Georgia"/>
              </a:rPr>
              <a:t>Domaine et intérêts de recherche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84D026A-DB89-7943-AD19-C9562E922D38}"/>
              </a:ext>
            </a:extLst>
          </p:cNvPr>
          <p:cNvSpPr txBox="1"/>
          <p:nvPr/>
        </p:nvSpPr>
        <p:spPr>
          <a:xfrm>
            <a:off x="2221704" y="1912206"/>
            <a:ext cx="8265321" cy="3033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541"/>
              </a:spcBef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- Théâtre et Littérature français et francophone des XIXe-XXe-XXIe siècles.</a:t>
            </a:r>
            <a:endParaRPr lang="fr-F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200000"/>
              </a:lnSpc>
              <a:spcBef>
                <a:spcPts val="541"/>
              </a:spcBef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- Histoire des idées : littérature et religion, art et spiritualité</a:t>
            </a:r>
            <a:endParaRPr lang="fr-F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200000"/>
              </a:lnSpc>
              <a:spcBef>
                <a:spcPts val="541"/>
              </a:spcBef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- Épistémologie de la création littéraire et artistique</a:t>
            </a:r>
            <a:endParaRPr lang="fr-F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200000"/>
              </a:lnSpc>
              <a:spcBef>
                <a:spcPts val="541"/>
              </a:spcBef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- Recherche-création et didactique des pratiques créatives</a:t>
            </a:r>
            <a:endParaRPr lang="fr-F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200000"/>
              </a:lnSpc>
              <a:spcBef>
                <a:spcPts val="541"/>
              </a:spcBef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- Théâtre en FLE</a:t>
            </a:r>
            <a:endParaRPr lang="fr-F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5243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spc="-1" dirty="0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Propositions de thématiques de recherche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FCCA157-80D2-7F76-A49B-28AB72331A39}"/>
              </a:ext>
            </a:extLst>
          </p:cNvPr>
          <p:cNvSpPr txBox="1"/>
          <p:nvPr/>
        </p:nvSpPr>
        <p:spPr>
          <a:xfrm>
            <a:off x="2078830" y="2171700"/>
            <a:ext cx="8741569" cy="4230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41"/>
              </a:spcBef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- Littérature et religion (perspectives interculturelles)</a:t>
            </a:r>
            <a:endParaRPr lang="fr-F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  <a:spcBef>
                <a:spcPts val="541"/>
              </a:spcBef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- </a:t>
            </a:r>
            <a:r>
              <a:rPr lang="fr-FR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Theâtre</a:t>
            </a: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et arts plastiques</a:t>
            </a:r>
            <a:endParaRPr lang="fr-F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  <a:spcBef>
                <a:spcPts val="541"/>
              </a:spcBef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- </a:t>
            </a:r>
            <a:r>
              <a:rPr lang="fr-FR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Theâtre</a:t>
            </a: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et histoire</a:t>
            </a:r>
            <a:endParaRPr lang="fr-F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  <a:spcBef>
                <a:spcPts val="541"/>
              </a:spcBef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- Écrire dans la langue de l’autre</a:t>
            </a:r>
            <a:endParaRPr lang="fr-F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  <a:spcBef>
                <a:spcPts val="541"/>
              </a:spcBef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- Le thème du retour</a:t>
            </a:r>
            <a:endParaRPr lang="fr-F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  <a:spcBef>
                <a:spcPts val="541"/>
              </a:spcBef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- Personnages féminins</a:t>
            </a:r>
            <a:endParaRPr lang="fr-F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  <a:spcBef>
                <a:spcPts val="541"/>
              </a:spcBef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- Réécritures</a:t>
            </a:r>
            <a:endParaRPr lang="fr-F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  <a:spcBef>
                <a:spcPts val="541"/>
              </a:spcBef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- Auteurs possibles. Beckett, Tardieu, </a:t>
            </a:r>
            <a:r>
              <a:rPr lang="fr-FR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Novarina</a:t>
            </a: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, Maeterlinck, Mouawad, </a:t>
            </a:r>
            <a:r>
              <a:rPr lang="fr-FR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Lagarce</a:t>
            </a: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, Camus, Ernaux et bien d’autres écrivaines et écrivains (voir liste )</a:t>
            </a:r>
            <a:endParaRPr lang="fr-F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7599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F8864FF-7DE1-4475-CBD1-2AD79468A1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FR" sz="7200" spc="-1" dirty="0">
                <a:solidFill>
                  <a:srgbClr val="D1634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</a:br>
            <a:br>
              <a:rPr lang="fr-F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fr-FR" sz="3600" spc="-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Inès Saddour</a:t>
            </a:r>
            <a:br>
              <a:rPr lang="fr-FR" sz="3600" spc="-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fr-FR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CE4C920-593A-6C41-E5C3-F48136799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spcBef>
                <a:spcPts val="320"/>
              </a:spcBef>
            </a:pPr>
            <a:r>
              <a:rPr lang="fr-FR" sz="2400" b="1" spc="245" dirty="0">
                <a:solidFill>
                  <a:srgbClr val="646B8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ines.saddour@univ-tlse2.fr</a:t>
            </a:r>
            <a:endParaRPr lang="fr-F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Bef>
                <a:spcPts val="320"/>
              </a:spcBef>
            </a:pPr>
            <a:endParaRPr lang="fr-F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8283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latin typeface="Georgia"/>
                <a:cs typeface="Georgia"/>
              </a:rPr>
              <a:t>Domaine et intérêts de recherche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84D026A-DB89-7943-AD19-C9562E922D38}"/>
              </a:ext>
            </a:extLst>
          </p:cNvPr>
          <p:cNvSpPr txBox="1"/>
          <p:nvPr/>
        </p:nvSpPr>
        <p:spPr>
          <a:xfrm>
            <a:off x="1371600" y="1428750"/>
            <a:ext cx="9873205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3600">
              <a:spcAft>
                <a:spcPts val="1199"/>
              </a:spcAft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 </a:t>
            </a:r>
            <a:r>
              <a:rPr lang="fr-FR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Calibri" panose="020F0502020204030204" pitchFamily="34" charset="0"/>
              </a:rPr>
              <a:t>Acquisition des langues secondes et étrangères chez l’adulte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822960" lvl="2" indent="-227880">
              <a:spcAft>
                <a:spcPts val="601"/>
              </a:spcAft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Calibri" panose="020F0502020204030204" pitchFamily="34" charset="0"/>
              </a:rPr>
              <a:t>Conceptualisation, acquisition et contextualisation / Socialisation langagière et cognition</a:t>
            </a:r>
          </a:p>
          <a:p>
            <a:pPr marL="822960" lvl="2" indent="-227880">
              <a:spcAft>
                <a:spcPts val="601"/>
              </a:spcAft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Calibri" panose="020F0502020204030204" pitchFamily="34" charset="0"/>
              </a:rPr>
              <a:t>Domaines cognitifs  : </a:t>
            </a:r>
          </a:p>
          <a:p>
            <a:pPr marL="1280160" lvl="3" indent="-227880">
              <a:spcAft>
                <a:spcPts val="601"/>
              </a:spcAft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Calibri" panose="020F0502020204030204" pitchFamily="34" charset="0"/>
              </a:rPr>
              <a:t>la temporalité </a:t>
            </a:r>
          </a:p>
          <a:p>
            <a:pPr marL="1280160" lvl="3" indent="-227880">
              <a:spcAft>
                <a:spcPts val="601"/>
              </a:spcAft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Calibri" panose="020F0502020204030204" pitchFamily="34" charset="0"/>
              </a:rPr>
              <a:t>la causalité </a:t>
            </a:r>
          </a:p>
          <a:p>
            <a:pPr marL="822960" lvl="2" indent="-227880">
              <a:spcAft>
                <a:spcPts val="601"/>
              </a:spcAft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Calibri" panose="020F0502020204030204" pitchFamily="34" charset="0"/>
              </a:rPr>
              <a:t>L’analyse du comportement multimodal de l’apprenant d’une L2 : rôle des gestes</a:t>
            </a:r>
          </a:p>
          <a:p>
            <a:pPr marL="822960" lvl="2" indent="-227880">
              <a:spcAft>
                <a:spcPts val="601"/>
              </a:spcAft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Calibri" panose="020F0502020204030204" pitchFamily="34" charset="0"/>
              </a:rPr>
              <a:t>Interactions inter-langues chez les apprenants : parlers arabes / langues secondes </a:t>
            </a:r>
          </a:p>
          <a:p>
            <a:pPr marL="274320" indent="-273600">
              <a:spcBef>
                <a:spcPts val="281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Calibri" panose="020F0502020204030204" pitchFamily="34" charset="0"/>
              </a:rPr>
              <a:t>Linguistique de corpus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822960" lvl="2" indent="-227880">
              <a:spcBef>
                <a:spcPts val="281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Calibri" panose="020F0502020204030204" pitchFamily="34" charset="0"/>
              </a:rPr>
              <a:t>Corpus  longitudinaux / multimodaux</a:t>
            </a:r>
          </a:p>
          <a:p>
            <a:pPr marL="822960" lvl="2" indent="-227880">
              <a:spcBef>
                <a:spcPts val="281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Calibri" panose="020F0502020204030204" pitchFamily="34" charset="0"/>
              </a:rPr>
              <a:t>Annotation, structuration et partage de : Prise en main de logiciels adaptés pour la transcription,  l’analyse et le codage de données multimodales</a:t>
            </a: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274320" indent="-273600">
              <a:spcBef>
                <a:spcPts val="281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Calibri" panose="020F0502020204030204" pitchFamily="34" charset="0"/>
              </a:rPr>
              <a:t>Profils d’apprenants 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822960" lvl="2" indent="-227880">
              <a:spcBef>
                <a:spcPts val="281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Calibri" panose="020F0502020204030204" pitchFamily="34" charset="0"/>
              </a:rPr>
              <a:t>Acquisition langagière en contexte migratoire / demandeurs d’asile et réfugiés</a:t>
            </a:r>
          </a:p>
          <a:p>
            <a:pPr marL="822960" lvl="2" indent="-227880">
              <a:spcBef>
                <a:spcPts val="281"/>
              </a:spcBef>
              <a:buClr>
                <a:srgbClr val="8CADAE"/>
              </a:buClr>
              <a:buSzPct val="75000"/>
              <a:buFont typeface="Wingdings 2" charset="2"/>
              <a:buChar char=""/>
            </a:pP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Calibri" panose="020F0502020204030204" pitchFamily="34" charset="0"/>
              </a:rPr>
              <a:t>Apprenants arabophones</a:t>
            </a:r>
          </a:p>
        </p:txBody>
      </p:sp>
    </p:spTree>
    <p:extLst>
      <p:ext uri="{BB962C8B-B14F-4D97-AF65-F5344CB8AC3E}">
        <p14:creationId xmlns:p14="http://schemas.microsoft.com/office/powerpoint/2010/main" val="12890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spc="-1" dirty="0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Propositions de thématiques de recherche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5E77561-FF82-BE50-CD4E-DFB4F9D0003A}"/>
              </a:ext>
            </a:extLst>
          </p:cNvPr>
          <p:cNvSpPr txBox="1"/>
          <p:nvPr/>
        </p:nvSpPr>
        <p:spPr>
          <a:xfrm>
            <a:off x="2090737" y="2014536"/>
            <a:ext cx="8524875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">
              <a:lnSpc>
                <a:spcPct val="200000"/>
              </a:lnSpc>
              <a:spcBef>
                <a:spcPts val="601"/>
              </a:spcBef>
              <a:buClr>
                <a:srgbClr val="D16349"/>
              </a:buClr>
              <a:buSzPct val="85000"/>
            </a:pP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C5FDE1-C4C5-830A-3AA0-70CC37E7DAE7}"/>
              </a:ext>
            </a:extLst>
          </p:cNvPr>
          <p:cNvSpPr txBox="1"/>
          <p:nvPr/>
        </p:nvSpPr>
        <p:spPr>
          <a:xfrm>
            <a:off x="2090737" y="2343150"/>
            <a:ext cx="9153525" cy="3331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Calibri" panose="020F0502020204030204" pitchFamily="34" charset="0"/>
              </a:rPr>
              <a:t>Développement de la temporalité en français chez les adultes migrants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Calibri" panose="020F0502020204030204" pitchFamily="34" charset="0"/>
              </a:rPr>
              <a:t>Expression de la causalité en français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Calibri" panose="020F0502020204030204" pitchFamily="34" charset="0"/>
              </a:rPr>
              <a:t>Liens entre la socialisation et le développement langagier chez les adultes migrants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Calibri" panose="020F0502020204030204" pitchFamily="34" charset="0"/>
              </a:rPr>
              <a:t>Acquisition langagière et appropriation d’une seconde culture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Calibri" panose="020F0502020204030204" pitchFamily="34" charset="0"/>
              </a:rPr>
              <a:t>G</a:t>
            </a:r>
            <a:r>
              <a:rPr lang="fr-F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Calibri" panose="020F0502020204030204" pitchFamily="34" charset="0"/>
              </a:rPr>
              <a:t>estualité </a:t>
            </a:r>
            <a:r>
              <a:rPr lang="fr-FR" sz="1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Calibri" panose="020F0502020204030204" pitchFamily="34" charset="0"/>
              </a:rPr>
              <a:t>et acquisition de L2</a:t>
            </a:r>
            <a:endParaRPr lang="fr-F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fr-FR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94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F8864FF-7DE1-4475-CBD1-2AD79468A1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FR" sz="7200" spc="-1" dirty="0">
                <a:solidFill>
                  <a:srgbClr val="D1634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</a:br>
            <a:br>
              <a:rPr lang="fr-F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fr-FR" sz="3600" spc="-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Chantal Dompmartin</a:t>
            </a:r>
            <a:br>
              <a:rPr lang="fr-FR" sz="3600" spc="-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fr-FR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CE4C920-593A-6C41-E5C3-F48136799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spcBef>
                <a:spcPts val="320"/>
              </a:spcBef>
            </a:pPr>
            <a:r>
              <a:rPr lang="fr-FR" sz="2400" b="1" spc="245" dirty="0">
                <a:solidFill>
                  <a:srgbClr val="646B8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chantal.dompmartin@univ-tlse2.fr</a:t>
            </a:r>
            <a:endParaRPr lang="fr-F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Bef>
                <a:spcPts val="320"/>
              </a:spcBef>
            </a:pPr>
            <a:endParaRPr lang="fr-F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719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D7764CA9-04B1-89C9-11EC-7391B1B203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laboratoires</a:t>
            </a:r>
          </a:p>
        </p:txBody>
      </p:sp>
    </p:spTree>
    <p:extLst>
      <p:ext uri="{BB962C8B-B14F-4D97-AF65-F5344CB8AC3E}">
        <p14:creationId xmlns:p14="http://schemas.microsoft.com/office/powerpoint/2010/main" val="826613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latin typeface="Georgia"/>
                <a:cs typeface="Georgia"/>
              </a:rPr>
              <a:t>Domaine et intérêts de recherche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1FAF86A-A5E4-FC19-A68C-71A66E608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770" y="1627094"/>
            <a:ext cx="9961022" cy="27786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u="sng" dirty="0"/>
          </a:p>
          <a:p>
            <a:pPr marL="457200" indent="-457200">
              <a:buFont typeface="+mj-lt"/>
              <a:buAutoNum type="arabicPeriod"/>
            </a:pP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Variation et changement linguistiques 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Contacts de langues (alternances codiques, parler bilingue, mélanges</a:t>
            </a:r>
            <a:r>
              <a:rPr lang="mr-IN" dirty="0"/>
              <a:t>…</a:t>
            </a:r>
            <a:r>
              <a:rPr lang="fr-FR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Appropriation du FLE par des sujets allophones : rapport à la langue, rôle de l’écriture de l’expérience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0641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spc="-1" dirty="0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Propositions de thématiques de recherche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5E77561-FF82-BE50-CD4E-DFB4F9D0003A}"/>
              </a:ext>
            </a:extLst>
          </p:cNvPr>
          <p:cNvSpPr txBox="1"/>
          <p:nvPr/>
        </p:nvSpPr>
        <p:spPr>
          <a:xfrm>
            <a:off x="2090737" y="2014536"/>
            <a:ext cx="8524875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">
              <a:lnSpc>
                <a:spcPct val="200000"/>
              </a:lnSpc>
              <a:spcBef>
                <a:spcPts val="601"/>
              </a:spcBef>
              <a:buClr>
                <a:srgbClr val="D16349"/>
              </a:buClr>
              <a:buSzPct val="85000"/>
            </a:pP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B0F12F6-FCC8-AD43-1F40-4AC0C2557214}"/>
              </a:ext>
            </a:extLst>
          </p:cNvPr>
          <p:cNvSpPr txBox="1"/>
          <p:nvPr/>
        </p:nvSpPr>
        <p:spPr>
          <a:xfrm>
            <a:off x="1721921" y="2320742"/>
            <a:ext cx="9601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1) Pratiques </a:t>
            </a:r>
            <a:r>
              <a:rPr lang="fr-FR" dirty="0" err="1"/>
              <a:t>pluristyles</a:t>
            </a:r>
            <a:r>
              <a:rPr lang="fr-FR" dirty="0"/>
              <a:t> en famille (monolingue) : quelles différences au plan lexique et syntaxe des adolescents/parents ? </a:t>
            </a:r>
          </a:p>
          <a:p>
            <a:r>
              <a:rPr lang="fr-FR" dirty="0"/>
              <a:t>2) Pratiques plurilingues en famille : quelles alternances ? Pour quelles fonctions ?</a:t>
            </a:r>
          </a:p>
          <a:p>
            <a:r>
              <a:rPr lang="fr-FR" dirty="0"/>
              <a:t>3) Pratiques plurilingues dans un groupe de pairs ou un groupe social donné (quartier, association, club…)</a:t>
            </a:r>
          </a:p>
          <a:p>
            <a:endParaRPr lang="fr-FR" dirty="0"/>
          </a:p>
          <a:p>
            <a:r>
              <a:rPr lang="fr-FR" dirty="0"/>
              <a:t>4) Observation participante en atelier d’écriture</a:t>
            </a:r>
          </a:p>
          <a:p>
            <a:r>
              <a:rPr lang="fr-FR" dirty="0"/>
              <a:t>5) Enquête auprès d’étudiants de FLE/rapport à la langue</a:t>
            </a:r>
          </a:p>
          <a:p>
            <a:endParaRPr lang="fr-FR" dirty="0"/>
          </a:p>
          <a:p>
            <a:r>
              <a:rPr lang="fr-FR" dirty="0"/>
              <a:t>6) Humour et utilisation décalée de la langue dans la presse ou d’autres médias, ou dans la conversation : transparence et opacité dans la communication exolingue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545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F8864FF-7DE1-4475-CBD1-2AD79468A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502087" cy="920022"/>
          </a:xfrm>
        </p:spPr>
        <p:txBody>
          <a:bodyPr/>
          <a:lstStyle/>
          <a:p>
            <a:br>
              <a:rPr lang="fr-FR" sz="7200" spc="-1" dirty="0">
                <a:solidFill>
                  <a:srgbClr val="D1634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</a:br>
            <a:br>
              <a:rPr lang="fr-F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br>
              <a:rPr lang="fr-FR" sz="3600" spc="-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fr-FR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CE4C920-593A-6C41-E5C3-F48136799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spcBef>
                <a:spcPts val="320"/>
              </a:spcBef>
            </a:pPr>
            <a:endParaRPr lang="fr-F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dirty="0"/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87E09FFA-3A39-4FF9-BB42-C9F2CFB3E3EA}"/>
              </a:ext>
            </a:extLst>
          </p:cNvPr>
          <p:cNvSpPr txBox="1">
            <a:spLocks/>
          </p:cNvSpPr>
          <p:nvPr/>
        </p:nvSpPr>
        <p:spPr>
          <a:xfrm>
            <a:off x="1915128" y="1788454"/>
            <a:ext cx="8361229" cy="1174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FR" spc="-1" dirty="0">
                <a:solidFill>
                  <a:srgbClr val="D1634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</a:br>
            <a:br>
              <a:rPr lang="fr-F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fr-FR" sz="3600" spc="-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Temps d’échange !</a:t>
            </a:r>
            <a:br>
              <a:rPr lang="fr-FR" sz="3600" spc="-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fr-FR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8" name="Picture 4" descr="Leçon Scolaire Professeur Elève Réponse Près Chalkboard Flat Vector  Illustration Clip Art Libres De Droits, Svg, Vecteurs Et Illustration.  Image 62048264">
            <a:extLst>
              <a:ext uri="{FF2B5EF4-FFF2-40B4-BE49-F238E27FC236}">
                <a16:creationId xmlns:a16="http://schemas.microsoft.com/office/drawing/2014/main" id="{46091326-32BB-49C8-F6CD-0E60265CF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71" y="2813279"/>
            <a:ext cx="3378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082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latin typeface="Georgia"/>
                <a:cs typeface="Georgia"/>
              </a:rPr>
              <a:t>Domaine et intérêts de recherche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6409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spc="-1" dirty="0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Propositions de thématiques de recherche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5E77561-FF82-BE50-CD4E-DFB4F9D0003A}"/>
              </a:ext>
            </a:extLst>
          </p:cNvPr>
          <p:cNvSpPr txBox="1"/>
          <p:nvPr/>
        </p:nvSpPr>
        <p:spPr>
          <a:xfrm>
            <a:off x="2090737" y="2014536"/>
            <a:ext cx="8524875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">
              <a:lnSpc>
                <a:spcPct val="200000"/>
              </a:lnSpc>
              <a:spcBef>
                <a:spcPts val="601"/>
              </a:spcBef>
              <a:buClr>
                <a:srgbClr val="D16349"/>
              </a:buClr>
              <a:buSzPct val="85000"/>
            </a:pP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398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400" spc="-1" dirty="0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  <a:hlinkClick r:id="rId2"/>
              </a:rPr>
              <a:t>Le Laboratoire de NeuroPsychoLinguistique</a:t>
            </a:r>
            <a:br>
              <a:rPr lang="fr-F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39A7737-2797-087E-A400-536432A20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63136" y="2286000"/>
            <a:ext cx="661812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5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400" spc="-1" dirty="0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  <a:hlinkClick r:id="rId2"/>
              </a:rPr>
              <a:t>Le Laboratoire Patrimoine Littérature Histoire</a:t>
            </a:r>
            <a:br>
              <a:rPr lang="fr-F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643C68-30EF-CF58-2125-6AC7523E7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657350"/>
            <a:ext cx="3514724" cy="4729162"/>
          </a:xfrm>
        </p:spPr>
        <p:txBody>
          <a:bodyPr>
            <a:normAutofit/>
          </a:bodyPr>
          <a:lstStyle/>
          <a:p>
            <a:pPr marL="274320" indent="-273600">
              <a:spcBef>
                <a:spcPts val="541"/>
              </a:spcBef>
            </a:pP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58 enseignants-chercheurs et 70 doctorants</a:t>
            </a: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spcBef>
                <a:spcPts val="541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des archéologues (ERASME)</a:t>
            </a: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spcBef>
                <a:spcPts val="541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des historiens (CRATA)</a:t>
            </a: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spcBef>
                <a:spcPts val="541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des littéraires spécialistes du Moyen-Age à nos jours</a:t>
            </a: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spcBef>
                <a:spcPts val="541"/>
              </a:spcBef>
              <a:buClr>
                <a:srgbClr val="D16349"/>
              </a:buClr>
              <a:buSzPct val="85000"/>
              <a:buFont typeface="Wingdings 2" charset="2"/>
              <a:buChar char=""/>
            </a:pP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des chercheurs en cinéma (ELH).</a:t>
            </a: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spcBef>
                <a:spcPts val="541"/>
              </a:spcBef>
            </a:pP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Des axes spécifiques sont développés au sein de ELH (cinéma, création littéraire, arts du langage, </a:t>
            </a:r>
            <a:r>
              <a:rPr lang="fr-FR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etc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 …)</a:t>
            </a: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BFF7BC1-CCA9-5D41-05C3-A4EC4CE6E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033" y="2171700"/>
            <a:ext cx="6180549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4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400" spc="-1" dirty="0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  <a:hlinkClick r:id="rId2"/>
              </a:rPr>
              <a:t>Le Laboratoire Cognition Langue Langage Ergonomie (CLLE)</a:t>
            </a:r>
            <a:br>
              <a:rPr lang="fr-F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7819173-B2A9-434A-37CE-ED03FBAF9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3987" y="2171700"/>
            <a:ext cx="5904025" cy="432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8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D7764CA9-04B1-89C9-11EC-7391B1B203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/>
              <a:t>L’équipe et les thématiques de recherche</a:t>
            </a:r>
          </a:p>
        </p:txBody>
      </p:sp>
    </p:spTree>
    <p:extLst>
      <p:ext uri="{BB962C8B-B14F-4D97-AF65-F5344CB8AC3E}">
        <p14:creationId xmlns:p14="http://schemas.microsoft.com/office/powerpoint/2010/main" val="558460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F8864FF-7DE1-4475-CBD1-2AD79468A1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FR" sz="7200" spc="-1" dirty="0">
                <a:solidFill>
                  <a:srgbClr val="D1634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</a:br>
            <a:r>
              <a:rPr lang="fr-FR" sz="3600" spc="-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Charlotte ALAZARD-GUIU</a:t>
            </a:r>
            <a:br>
              <a:rPr lang="fr-FR" sz="3600" spc="-1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fr-FR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CE4C920-593A-6C41-E5C3-F48136799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400" b="1" spc="245" dirty="0">
                <a:solidFill>
                  <a:srgbClr val="646B86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charlotte.alazard@univ-tlse2.fr</a:t>
            </a:r>
            <a:endParaRPr lang="fr-F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9892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latin typeface="Georgia"/>
                <a:cs typeface="Georgia"/>
              </a:rPr>
              <a:t>Domaine et intérêts de recherche</a:t>
            </a:r>
            <a:endParaRPr lang="fr-FR" dirty="0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64437FC6-90B7-0EC5-67CC-DEF68EFA041F}"/>
              </a:ext>
            </a:extLst>
          </p:cNvPr>
          <p:cNvGraphicFramePr/>
          <p:nvPr/>
        </p:nvGraphicFramePr>
        <p:xfrm>
          <a:off x="1874889" y="1397000"/>
          <a:ext cx="59316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7EF79190-BF96-2375-DA96-134318F2C995}"/>
              </a:ext>
            </a:extLst>
          </p:cNvPr>
          <p:cNvSpPr txBox="1"/>
          <p:nvPr/>
        </p:nvSpPr>
        <p:spPr>
          <a:xfrm>
            <a:off x="7698320" y="2545672"/>
            <a:ext cx="200651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Fluence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995C857-BBCE-8C8B-9DFD-1FDD871B9B82}"/>
              </a:ext>
            </a:extLst>
          </p:cNvPr>
          <p:cNvSpPr txBox="1"/>
          <p:nvPr/>
        </p:nvSpPr>
        <p:spPr>
          <a:xfrm>
            <a:off x="7777957" y="3406864"/>
            <a:ext cx="200651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Prosodie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5E76D2A-25C4-2DF7-C566-8913F9949D75}"/>
              </a:ext>
            </a:extLst>
          </p:cNvPr>
          <p:cNvSpPr txBox="1"/>
          <p:nvPr/>
        </p:nvSpPr>
        <p:spPr>
          <a:xfrm>
            <a:off x="7680960" y="4361165"/>
            <a:ext cx="230428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Multimodalité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96CD5F3-F3AD-EDD5-F25A-14DBDEB2900D}"/>
              </a:ext>
            </a:extLst>
          </p:cNvPr>
          <p:cNvCxnSpPr>
            <a:cxnSpLocks/>
          </p:cNvCxnSpPr>
          <p:nvPr/>
        </p:nvCxnSpPr>
        <p:spPr>
          <a:xfrm flipV="1">
            <a:off x="6522721" y="2758455"/>
            <a:ext cx="975359" cy="488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B638E67-3AF1-19D4-D6DD-D860BD5B445F}"/>
              </a:ext>
            </a:extLst>
          </p:cNvPr>
          <p:cNvCxnSpPr>
            <a:cxnSpLocks/>
          </p:cNvCxnSpPr>
          <p:nvPr/>
        </p:nvCxnSpPr>
        <p:spPr>
          <a:xfrm flipV="1">
            <a:off x="6676973" y="3610617"/>
            <a:ext cx="975359" cy="77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0D84FA8-F01B-F6C8-739F-0B965CEF1C33}"/>
              </a:ext>
            </a:extLst>
          </p:cNvPr>
          <p:cNvCxnSpPr>
            <a:cxnSpLocks/>
          </p:cNvCxnSpPr>
          <p:nvPr/>
        </p:nvCxnSpPr>
        <p:spPr>
          <a:xfrm>
            <a:off x="6676973" y="4248881"/>
            <a:ext cx="821107" cy="323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42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F1C1-39B1-FF72-0803-EE9EDB20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spc="-1" dirty="0">
                <a:solidFill>
                  <a:srgbClr val="7B9899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Propositions de thématiques de recherche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5E77561-FF82-BE50-CD4E-DFB4F9D0003A}"/>
              </a:ext>
            </a:extLst>
          </p:cNvPr>
          <p:cNvSpPr txBox="1"/>
          <p:nvPr/>
        </p:nvSpPr>
        <p:spPr>
          <a:xfrm>
            <a:off x="2090737" y="2014536"/>
            <a:ext cx="8524875" cy="3383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840" indent="-285120">
              <a:lnSpc>
                <a:spcPct val="200000"/>
              </a:lnSpc>
              <a:spcBef>
                <a:spcPts val="601"/>
              </a:spcBef>
              <a:buClr>
                <a:srgbClr val="D16349"/>
              </a:buClr>
              <a:buSzPct val="85000"/>
              <a:buFont typeface="Arial"/>
              <a:buChar char="•"/>
            </a:pPr>
            <a:r>
              <a:rPr lang="fr-FR" sz="2000" spc="-1" dirty="0">
                <a:solidFill>
                  <a:srgbClr val="323543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Acquisition de la prononciation en L2 </a:t>
            </a:r>
          </a:p>
          <a:p>
            <a:pPr marL="285840" indent="-285120">
              <a:lnSpc>
                <a:spcPct val="200000"/>
              </a:lnSpc>
              <a:spcBef>
                <a:spcPts val="601"/>
              </a:spcBef>
              <a:buClr>
                <a:srgbClr val="D16349"/>
              </a:buClr>
              <a:buSzPct val="85000"/>
              <a:buFont typeface="Arial"/>
              <a:buChar char="•"/>
            </a:pPr>
            <a:r>
              <a:rPr lang="fr-FR" sz="2000" spc="-1" dirty="0">
                <a:solidFill>
                  <a:srgbClr val="323543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L’interlangue </a:t>
            </a:r>
          </a:p>
          <a:p>
            <a:pPr marL="285840" indent="-285120">
              <a:lnSpc>
                <a:spcPct val="200000"/>
              </a:lnSpc>
              <a:spcBef>
                <a:spcPts val="601"/>
              </a:spcBef>
              <a:buClr>
                <a:srgbClr val="D16349"/>
              </a:buClr>
              <a:buSzPct val="85000"/>
              <a:buFont typeface="Arial"/>
              <a:buChar char="•"/>
            </a:pPr>
            <a:r>
              <a:rPr lang="fr-FR" sz="2000" spc="-1" dirty="0">
                <a:solidFill>
                  <a:srgbClr val="323543"/>
                </a:solidFill>
                <a:uFill>
                  <a:solidFill>
                    <a:srgbClr val="FFFFFF"/>
                  </a:solidFill>
                </a:uFill>
                <a:latin typeface="Georgia"/>
              </a:rPr>
              <a:t>Les stades acquisitionnels pour la prononciation</a:t>
            </a: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200000"/>
              </a:lnSpc>
              <a:spcBef>
                <a:spcPts val="601"/>
              </a:spcBef>
              <a:buClr>
                <a:srgbClr val="D16349"/>
              </a:buClr>
              <a:buSzPct val="85000"/>
              <a:buFont typeface="Arial"/>
              <a:buChar char="•"/>
            </a:pPr>
            <a:r>
              <a:rPr lang="fr-FR" sz="20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Lien gestualité et prosodie</a:t>
            </a:r>
          </a:p>
          <a:p>
            <a:pPr marL="285840" indent="-285120">
              <a:lnSpc>
                <a:spcPct val="200000"/>
              </a:lnSpc>
              <a:spcBef>
                <a:spcPts val="601"/>
              </a:spcBef>
              <a:buClr>
                <a:srgbClr val="D16349"/>
              </a:buClr>
              <a:buSzPct val="85000"/>
              <a:buFont typeface="Arial"/>
              <a:buChar char="•"/>
            </a:pPr>
            <a:r>
              <a:rPr lang="fr-FR" sz="2000" spc="-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</a:rPr>
              <a:t>Méthodes de correction phonétique</a:t>
            </a:r>
          </a:p>
        </p:txBody>
      </p:sp>
    </p:spTree>
    <p:extLst>
      <p:ext uri="{BB962C8B-B14F-4D97-AF65-F5344CB8AC3E}">
        <p14:creationId xmlns:p14="http://schemas.microsoft.com/office/powerpoint/2010/main" val="3271274624"/>
      </p:ext>
    </p:extLst>
  </p:cSld>
  <p:clrMapOvr>
    <a:masterClrMapping/>
  </p:clrMapOvr>
</p:sld>
</file>

<file path=ppt/theme/theme1.xml><?xml version="1.0" encoding="utf-8"?>
<a:theme xmlns:a="http://schemas.openxmlformats.org/drawingml/2006/main" name="Cadrage">
  <a:themeElements>
    <a:clrScheme name="Cadrage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adrag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dra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{51378167-8452-9F4A-8EE3-E459FBF485BE}tf10001072</Template>
  <TotalTime>191</TotalTime>
  <Words>748</Words>
  <Application>Microsoft Macintosh PowerPoint</Application>
  <PresentationFormat>Grand écran</PresentationFormat>
  <Paragraphs>116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Franklin Gothic Book</vt:lpstr>
      <vt:lpstr>Georgia</vt:lpstr>
      <vt:lpstr>Wingdings 2</vt:lpstr>
      <vt:lpstr>Cadrage</vt:lpstr>
      <vt:lpstr>Master Etudes Françaises et francophones</vt:lpstr>
      <vt:lpstr>Les laboratoires</vt:lpstr>
      <vt:lpstr>Le Laboratoire de NeuroPsychoLinguistique </vt:lpstr>
      <vt:lpstr>Le Laboratoire Patrimoine Littérature Histoire </vt:lpstr>
      <vt:lpstr>Le Laboratoire Cognition Langue Langage Ergonomie (CLLE) </vt:lpstr>
      <vt:lpstr>L’équipe et les thématiques de recherche</vt:lpstr>
      <vt:lpstr> Charlotte ALAZARD-GUIU </vt:lpstr>
      <vt:lpstr>Domaine et intérêts de recherche</vt:lpstr>
      <vt:lpstr>Propositions de thématiques de recherche</vt:lpstr>
      <vt:lpstr> Cecilia GUNNARSSON  </vt:lpstr>
      <vt:lpstr>Domaine et intérêts de recherche</vt:lpstr>
      <vt:lpstr>Propositions de thématiques de recherche</vt:lpstr>
      <vt:lpstr>  Lydie PARISSE </vt:lpstr>
      <vt:lpstr>Domaine et intérêts de recherche</vt:lpstr>
      <vt:lpstr>Propositions de thématiques de recherche</vt:lpstr>
      <vt:lpstr>  Inès Saddour </vt:lpstr>
      <vt:lpstr>Domaine et intérêts de recherche</vt:lpstr>
      <vt:lpstr>Propositions de thématiques de recherche</vt:lpstr>
      <vt:lpstr>  Chantal Dompmartin </vt:lpstr>
      <vt:lpstr>Domaine et intérêts de recherche</vt:lpstr>
      <vt:lpstr>Propositions de thématiques de recherche</vt:lpstr>
      <vt:lpstr>   </vt:lpstr>
      <vt:lpstr>Domaine et intérêts de recherche</vt:lpstr>
      <vt:lpstr>Propositions de thématiques de recherche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Etudes Françaises et francophones</dc:title>
  <dc:creator>Inès Saddour</dc:creator>
  <cp:lastModifiedBy>Inès Saddour</cp:lastModifiedBy>
  <cp:revision>9</cp:revision>
  <dcterms:created xsi:type="dcterms:W3CDTF">2023-09-26T09:34:08Z</dcterms:created>
  <dcterms:modified xsi:type="dcterms:W3CDTF">2023-10-09T12:20:57Z</dcterms:modified>
</cp:coreProperties>
</file>